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1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1440" y="357634"/>
            <a:ext cx="8335518" cy="394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241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241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1241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" y="114300"/>
            <a:ext cx="10058019" cy="7543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0" y="359664"/>
            <a:ext cx="2186558" cy="729843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2859" y="115061"/>
            <a:ext cx="2147570" cy="7538720"/>
          </a:xfrm>
          <a:custGeom>
            <a:avLst/>
            <a:gdLst/>
            <a:ahLst/>
            <a:cxnLst/>
            <a:rect l="l" t="t" r="r" b="b"/>
            <a:pathLst>
              <a:path w="2147570" h="7538720">
                <a:moveTo>
                  <a:pt x="1110234" y="7538466"/>
                </a:moveTo>
                <a:lnTo>
                  <a:pt x="1091831" y="7495375"/>
                </a:lnTo>
                <a:lnTo>
                  <a:pt x="1073861" y="7451725"/>
                </a:lnTo>
                <a:lnTo>
                  <a:pt x="1056246" y="7407605"/>
                </a:lnTo>
                <a:lnTo>
                  <a:pt x="1038936" y="7363117"/>
                </a:lnTo>
                <a:lnTo>
                  <a:pt x="1005014" y="7273391"/>
                </a:lnTo>
                <a:lnTo>
                  <a:pt x="988923" y="7229996"/>
                </a:lnTo>
                <a:lnTo>
                  <a:pt x="988314" y="7227570"/>
                </a:lnTo>
                <a:lnTo>
                  <a:pt x="986459" y="7222896"/>
                </a:lnTo>
                <a:lnTo>
                  <a:pt x="985596" y="7220344"/>
                </a:lnTo>
                <a:lnTo>
                  <a:pt x="981875" y="7204659"/>
                </a:lnTo>
                <a:lnTo>
                  <a:pt x="979170" y="7197090"/>
                </a:lnTo>
                <a:lnTo>
                  <a:pt x="967790" y="7148233"/>
                </a:lnTo>
                <a:lnTo>
                  <a:pt x="957300" y="7099198"/>
                </a:lnTo>
                <a:lnTo>
                  <a:pt x="947661" y="7049998"/>
                </a:lnTo>
                <a:lnTo>
                  <a:pt x="938860" y="7000646"/>
                </a:lnTo>
                <a:lnTo>
                  <a:pt x="930884" y="6951154"/>
                </a:lnTo>
                <a:lnTo>
                  <a:pt x="923734" y="6901535"/>
                </a:lnTo>
                <a:lnTo>
                  <a:pt x="917359" y="6851815"/>
                </a:lnTo>
                <a:lnTo>
                  <a:pt x="911771" y="6801980"/>
                </a:lnTo>
                <a:lnTo>
                  <a:pt x="906945" y="6752082"/>
                </a:lnTo>
                <a:lnTo>
                  <a:pt x="902855" y="6702095"/>
                </a:lnTo>
                <a:lnTo>
                  <a:pt x="899502" y="6652057"/>
                </a:lnTo>
                <a:lnTo>
                  <a:pt x="896874" y="6601968"/>
                </a:lnTo>
                <a:lnTo>
                  <a:pt x="893178" y="6587249"/>
                </a:lnTo>
                <a:lnTo>
                  <a:pt x="883793" y="6559220"/>
                </a:lnTo>
                <a:lnTo>
                  <a:pt x="880110" y="6544056"/>
                </a:lnTo>
                <a:lnTo>
                  <a:pt x="874153" y="6528587"/>
                </a:lnTo>
                <a:lnTo>
                  <a:pt x="869632" y="6513385"/>
                </a:lnTo>
                <a:lnTo>
                  <a:pt x="862584" y="6486144"/>
                </a:lnTo>
                <a:lnTo>
                  <a:pt x="862901" y="6538950"/>
                </a:lnTo>
                <a:lnTo>
                  <a:pt x="863879" y="6591655"/>
                </a:lnTo>
                <a:lnTo>
                  <a:pt x="865568" y="6644221"/>
                </a:lnTo>
                <a:lnTo>
                  <a:pt x="868006" y="6696621"/>
                </a:lnTo>
                <a:lnTo>
                  <a:pt x="871258" y="6748818"/>
                </a:lnTo>
                <a:lnTo>
                  <a:pt x="875334" y="6800774"/>
                </a:lnTo>
                <a:lnTo>
                  <a:pt x="880300" y="6852437"/>
                </a:lnTo>
                <a:lnTo>
                  <a:pt x="886193" y="6903783"/>
                </a:lnTo>
                <a:lnTo>
                  <a:pt x="893064" y="6954774"/>
                </a:lnTo>
                <a:lnTo>
                  <a:pt x="905052" y="6991045"/>
                </a:lnTo>
                <a:lnTo>
                  <a:pt x="927874" y="7065569"/>
                </a:lnTo>
                <a:lnTo>
                  <a:pt x="940308" y="7101840"/>
                </a:lnTo>
                <a:lnTo>
                  <a:pt x="927874" y="7065569"/>
                </a:lnTo>
                <a:lnTo>
                  <a:pt x="904722" y="6990728"/>
                </a:lnTo>
                <a:lnTo>
                  <a:pt x="892302" y="6954012"/>
                </a:lnTo>
                <a:lnTo>
                  <a:pt x="900582" y="7005244"/>
                </a:lnTo>
                <a:lnTo>
                  <a:pt x="909739" y="7057123"/>
                </a:lnTo>
                <a:lnTo>
                  <a:pt x="929817" y="7161111"/>
                </a:lnTo>
                <a:lnTo>
                  <a:pt x="940308" y="7212330"/>
                </a:lnTo>
                <a:lnTo>
                  <a:pt x="943610" y="7223900"/>
                </a:lnTo>
                <a:lnTo>
                  <a:pt x="953262" y="7259574"/>
                </a:lnTo>
                <a:lnTo>
                  <a:pt x="1006309" y="7400734"/>
                </a:lnTo>
                <a:lnTo>
                  <a:pt x="1022692" y="7442644"/>
                </a:lnTo>
                <a:lnTo>
                  <a:pt x="1006411" y="7401407"/>
                </a:lnTo>
                <a:lnTo>
                  <a:pt x="988479" y="7354633"/>
                </a:lnTo>
                <a:lnTo>
                  <a:pt x="953262" y="7260349"/>
                </a:lnTo>
                <a:lnTo>
                  <a:pt x="964971" y="7307567"/>
                </a:lnTo>
                <a:lnTo>
                  <a:pt x="977861" y="7354633"/>
                </a:lnTo>
                <a:lnTo>
                  <a:pt x="991743" y="7401407"/>
                </a:lnTo>
                <a:lnTo>
                  <a:pt x="1006373" y="7447737"/>
                </a:lnTo>
                <a:lnTo>
                  <a:pt x="1021549" y="7493470"/>
                </a:lnTo>
                <a:lnTo>
                  <a:pt x="1037082" y="7538479"/>
                </a:lnTo>
                <a:lnTo>
                  <a:pt x="1062990" y="7538479"/>
                </a:lnTo>
                <a:lnTo>
                  <a:pt x="1084326" y="7538466"/>
                </a:lnTo>
                <a:lnTo>
                  <a:pt x="1110234" y="7538466"/>
                </a:lnTo>
                <a:close/>
              </a:path>
              <a:path w="2147570" h="7538720">
                <a:moveTo>
                  <a:pt x="1284732" y="7538466"/>
                </a:moveTo>
                <a:lnTo>
                  <a:pt x="1264564" y="7490803"/>
                </a:lnTo>
                <a:lnTo>
                  <a:pt x="1244701" y="7442784"/>
                </a:lnTo>
                <a:lnTo>
                  <a:pt x="1225092" y="7394397"/>
                </a:lnTo>
                <a:lnTo>
                  <a:pt x="1205687" y="7345642"/>
                </a:lnTo>
                <a:lnTo>
                  <a:pt x="1186446" y="7296493"/>
                </a:lnTo>
                <a:lnTo>
                  <a:pt x="1148270" y="7196976"/>
                </a:lnTo>
                <a:lnTo>
                  <a:pt x="1093050" y="7049617"/>
                </a:lnTo>
                <a:lnTo>
                  <a:pt x="1076159" y="7003059"/>
                </a:lnTo>
                <a:lnTo>
                  <a:pt x="1059548" y="6956133"/>
                </a:lnTo>
                <a:lnTo>
                  <a:pt x="1043178" y="6908914"/>
                </a:lnTo>
                <a:lnTo>
                  <a:pt x="1011072" y="6813804"/>
                </a:lnTo>
                <a:lnTo>
                  <a:pt x="979678" y="6718198"/>
                </a:lnTo>
                <a:lnTo>
                  <a:pt x="918210" y="6527292"/>
                </a:lnTo>
                <a:lnTo>
                  <a:pt x="893064" y="6451130"/>
                </a:lnTo>
                <a:lnTo>
                  <a:pt x="893064" y="6448819"/>
                </a:lnTo>
                <a:lnTo>
                  <a:pt x="886256" y="6422301"/>
                </a:lnTo>
                <a:lnTo>
                  <a:pt x="879246" y="6397282"/>
                </a:lnTo>
                <a:lnTo>
                  <a:pt x="871524" y="6373266"/>
                </a:lnTo>
                <a:lnTo>
                  <a:pt x="862584" y="6349759"/>
                </a:lnTo>
                <a:lnTo>
                  <a:pt x="818235" y="6195441"/>
                </a:lnTo>
                <a:lnTo>
                  <a:pt x="789393" y="6092571"/>
                </a:lnTo>
                <a:lnTo>
                  <a:pt x="775347" y="6041136"/>
                </a:lnTo>
                <a:lnTo>
                  <a:pt x="761631" y="5989701"/>
                </a:lnTo>
                <a:lnTo>
                  <a:pt x="748284" y="5938266"/>
                </a:lnTo>
                <a:lnTo>
                  <a:pt x="722261" y="5840692"/>
                </a:lnTo>
                <a:lnTo>
                  <a:pt x="696798" y="5742686"/>
                </a:lnTo>
                <a:lnTo>
                  <a:pt x="671906" y="5644286"/>
                </a:lnTo>
                <a:lnTo>
                  <a:pt x="647611" y="5545531"/>
                </a:lnTo>
                <a:lnTo>
                  <a:pt x="623912" y="5446471"/>
                </a:lnTo>
                <a:lnTo>
                  <a:pt x="600837" y="5347144"/>
                </a:lnTo>
                <a:lnTo>
                  <a:pt x="578383" y="5247602"/>
                </a:lnTo>
                <a:lnTo>
                  <a:pt x="556590" y="5147881"/>
                </a:lnTo>
                <a:lnTo>
                  <a:pt x="535470" y="5048021"/>
                </a:lnTo>
                <a:lnTo>
                  <a:pt x="515023" y="4948059"/>
                </a:lnTo>
                <a:lnTo>
                  <a:pt x="495274" y="4848047"/>
                </a:lnTo>
                <a:lnTo>
                  <a:pt x="477367" y="4753940"/>
                </a:lnTo>
                <a:lnTo>
                  <a:pt x="477012" y="4749546"/>
                </a:lnTo>
                <a:lnTo>
                  <a:pt x="476389" y="4748835"/>
                </a:lnTo>
                <a:lnTo>
                  <a:pt x="476250" y="4748034"/>
                </a:lnTo>
                <a:lnTo>
                  <a:pt x="476300" y="4748733"/>
                </a:lnTo>
                <a:lnTo>
                  <a:pt x="472440" y="4744212"/>
                </a:lnTo>
                <a:lnTo>
                  <a:pt x="463029" y="4689983"/>
                </a:lnTo>
                <a:lnTo>
                  <a:pt x="472440" y="4742700"/>
                </a:lnTo>
                <a:lnTo>
                  <a:pt x="476250" y="4748034"/>
                </a:lnTo>
                <a:lnTo>
                  <a:pt x="470611" y="4700600"/>
                </a:lnTo>
                <a:lnTo>
                  <a:pt x="466051" y="4653165"/>
                </a:lnTo>
                <a:lnTo>
                  <a:pt x="458724" y="4558296"/>
                </a:lnTo>
                <a:lnTo>
                  <a:pt x="449821" y="4407674"/>
                </a:lnTo>
                <a:lnTo>
                  <a:pt x="433781" y="4057993"/>
                </a:lnTo>
                <a:lnTo>
                  <a:pt x="425818" y="3759555"/>
                </a:lnTo>
                <a:lnTo>
                  <a:pt x="423672" y="3511296"/>
                </a:lnTo>
                <a:lnTo>
                  <a:pt x="425818" y="3260483"/>
                </a:lnTo>
                <a:lnTo>
                  <a:pt x="433781" y="2960433"/>
                </a:lnTo>
                <a:lnTo>
                  <a:pt x="449821" y="2609888"/>
                </a:lnTo>
                <a:lnTo>
                  <a:pt x="471563" y="2251100"/>
                </a:lnTo>
                <a:lnTo>
                  <a:pt x="488365" y="2042769"/>
                </a:lnTo>
                <a:lnTo>
                  <a:pt x="526351" y="1678025"/>
                </a:lnTo>
                <a:lnTo>
                  <a:pt x="545452" y="1521955"/>
                </a:lnTo>
                <a:lnTo>
                  <a:pt x="560070" y="1418082"/>
                </a:lnTo>
                <a:lnTo>
                  <a:pt x="556260" y="1418082"/>
                </a:lnTo>
                <a:lnTo>
                  <a:pt x="533488" y="1573949"/>
                </a:lnTo>
                <a:lnTo>
                  <a:pt x="513181" y="1730095"/>
                </a:lnTo>
                <a:lnTo>
                  <a:pt x="495350" y="1886419"/>
                </a:lnTo>
                <a:lnTo>
                  <a:pt x="475132" y="2094877"/>
                </a:lnTo>
                <a:lnTo>
                  <a:pt x="442048" y="2508656"/>
                </a:lnTo>
                <a:lnTo>
                  <a:pt x="426250" y="2757982"/>
                </a:lnTo>
                <a:lnTo>
                  <a:pt x="415036" y="3008528"/>
                </a:lnTo>
                <a:lnTo>
                  <a:pt x="408355" y="3259798"/>
                </a:lnTo>
                <a:lnTo>
                  <a:pt x="405003" y="3660800"/>
                </a:lnTo>
                <a:lnTo>
                  <a:pt x="407136" y="3911282"/>
                </a:lnTo>
                <a:lnTo>
                  <a:pt x="414185" y="4162971"/>
                </a:lnTo>
                <a:lnTo>
                  <a:pt x="423672" y="4372051"/>
                </a:lnTo>
                <a:lnTo>
                  <a:pt x="432054" y="4516386"/>
                </a:lnTo>
                <a:lnTo>
                  <a:pt x="432816" y="4520666"/>
                </a:lnTo>
                <a:lnTo>
                  <a:pt x="432816" y="4556760"/>
                </a:lnTo>
                <a:lnTo>
                  <a:pt x="423722" y="4507090"/>
                </a:lnTo>
                <a:lnTo>
                  <a:pt x="355676" y="4111548"/>
                </a:lnTo>
                <a:lnTo>
                  <a:pt x="302983" y="3766020"/>
                </a:lnTo>
                <a:lnTo>
                  <a:pt x="221703" y="3158350"/>
                </a:lnTo>
                <a:lnTo>
                  <a:pt x="209105" y="3056204"/>
                </a:lnTo>
                <a:lnTo>
                  <a:pt x="151574" y="2543454"/>
                </a:lnTo>
                <a:lnTo>
                  <a:pt x="107480" y="2079637"/>
                </a:lnTo>
                <a:lnTo>
                  <a:pt x="67475" y="1565414"/>
                </a:lnTo>
                <a:lnTo>
                  <a:pt x="60617" y="1462227"/>
                </a:lnTo>
                <a:lnTo>
                  <a:pt x="42329" y="1151547"/>
                </a:lnTo>
                <a:lnTo>
                  <a:pt x="12954" y="483870"/>
                </a:lnTo>
                <a:lnTo>
                  <a:pt x="7048" y="241935"/>
                </a:lnTo>
                <a:lnTo>
                  <a:pt x="4572" y="0"/>
                </a:lnTo>
                <a:lnTo>
                  <a:pt x="0" y="0"/>
                </a:lnTo>
                <a:lnTo>
                  <a:pt x="4572" y="483870"/>
                </a:lnTo>
                <a:lnTo>
                  <a:pt x="22136" y="948080"/>
                </a:lnTo>
                <a:lnTo>
                  <a:pt x="57365" y="1620024"/>
                </a:lnTo>
                <a:lnTo>
                  <a:pt x="60629" y="1671650"/>
                </a:lnTo>
                <a:lnTo>
                  <a:pt x="67487" y="1774888"/>
                </a:lnTo>
                <a:lnTo>
                  <a:pt x="99529" y="2187422"/>
                </a:lnTo>
                <a:lnTo>
                  <a:pt x="151574" y="2752153"/>
                </a:lnTo>
                <a:lnTo>
                  <a:pt x="196392" y="3162503"/>
                </a:lnTo>
                <a:lnTo>
                  <a:pt x="221716" y="3367722"/>
                </a:lnTo>
                <a:lnTo>
                  <a:pt x="290969" y="3879710"/>
                </a:lnTo>
                <a:lnTo>
                  <a:pt x="353644" y="4286682"/>
                </a:lnTo>
                <a:lnTo>
                  <a:pt x="432663" y="4743069"/>
                </a:lnTo>
                <a:lnTo>
                  <a:pt x="441960" y="4793742"/>
                </a:lnTo>
                <a:lnTo>
                  <a:pt x="444868" y="4805629"/>
                </a:lnTo>
                <a:lnTo>
                  <a:pt x="447573" y="4817364"/>
                </a:lnTo>
                <a:lnTo>
                  <a:pt x="449554" y="4829035"/>
                </a:lnTo>
                <a:lnTo>
                  <a:pt x="447192" y="4793259"/>
                </a:lnTo>
                <a:lnTo>
                  <a:pt x="435952" y="4646777"/>
                </a:lnTo>
                <a:lnTo>
                  <a:pt x="432816" y="4598670"/>
                </a:lnTo>
                <a:lnTo>
                  <a:pt x="432816" y="4559808"/>
                </a:lnTo>
                <a:lnTo>
                  <a:pt x="436016" y="4607839"/>
                </a:lnTo>
                <a:lnTo>
                  <a:pt x="443839" y="4705426"/>
                </a:lnTo>
                <a:lnTo>
                  <a:pt x="447484" y="4754105"/>
                </a:lnTo>
                <a:lnTo>
                  <a:pt x="450342" y="4802124"/>
                </a:lnTo>
                <a:lnTo>
                  <a:pt x="450570" y="4803279"/>
                </a:lnTo>
                <a:lnTo>
                  <a:pt x="459016" y="4901209"/>
                </a:lnTo>
                <a:lnTo>
                  <a:pt x="468490" y="5001806"/>
                </a:lnTo>
                <a:lnTo>
                  <a:pt x="478777" y="5102314"/>
                </a:lnTo>
                <a:lnTo>
                  <a:pt x="489864" y="5202656"/>
                </a:lnTo>
                <a:lnTo>
                  <a:pt x="501777" y="5302745"/>
                </a:lnTo>
                <a:lnTo>
                  <a:pt x="514527" y="5402504"/>
                </a:lnTo>
                <a:lnTo>
                  <a:pt x="528104" y="5501856"/>
                </a:lnTo>
                <a:lnTo>
                  <a:pt x="542544" y="5600700"/>
                </a:lnTo>
                <a:lnTo>
                  <a:pt x="550062" y="5650408"/>
                </a:lnTo>
                <a:lnTo>
                  <a:pt x="557834" y="5700039"/>
                </a:lnTo>
                <a:lnTo>
                  <a:pt x="565861" y="5749582"/>
                </a:lnTo>
                <a:lnTo>
                  <a:pt x="574128" y="5799036"/>
                </a:lnTo>
                <a:lnTo>
                  <a:pt x="582650" y="5848413"/>
                </a:lnTo>
                <a:lnTo>
                  <a:pt x="591413" y="5897715"/>
                </a:lnTo>
                <a:lnTo>
                  <a:pt x="600417" y="5946940"/>
                </a:lnTo>
                <a:lnTo>
                  <a:pt x="609676" y="5996076"/>
                </a:lnTo>
                <a:lnTo>
                  <a:pt x="619175" y="6045136"/>
                </a:lnTo>
                <a:lnTo>
                  <a:pt x="628916" y="6094120"/>
                </a:lnTo>
                <a:lnTo>
                  <a:pt x="638911" y="6143028"/>
                </a:lnTo>
                <a:lnTo>
                  <a:pt x="659612" y="6240602"/>
                </a:lnTo>
                <a:lnTo>
                  <a:pt x="681291" y="6337871"/>
                </a:lnTo>
                <a:lnTo>
                  <a:pt x="703922" y="6434836"/>
                </a:lnTo>
                <a:lnTo>
                  <a:pt x="727532" y="6531508"/>
                </a:lnTo>
                <a:lnTo>
                  <a:pt x="752094" y="6627876"/>
                </a:lnTo>
                <a:lnTo>
                  <a:pt x="778802" y="6726352"/>
                </a:lnTo>
                <a:lnTo>
                  <a:pt x="792683" y="6775958"/>
                </a:lnTo>
                <a:lnTo>
                  <a:pt x="806919" y="6825704"/>
                </a:lnTo>
                <a:lnTo>
                  <a:pt x="821524" y="6875526"/>
                </a:lnTo>
                <a:lnTo>
                  <a:pt x="836523" y="6925361"/>
                </a:lnTo>
                <a:lnTo>
                  <a:pt x="851928" y="6975107"/>
                </a:lnTo>
                <a:lnTo>
                  <a:pt x="867740" y="7024713"/>
                </a:lnTo>
                <a:lnTo>
                  <a:pt x="883983" y="7074090"/>
                </a:lnTo>
                <a:lnTo>
                  <a:pt x="900684" y="7123176"/>
                </a:lnTo>
                <a:lnTo>
                  <a:pt x="913828" y="7155548"/>
                </a:lnTo>
                <a:lnTo>
                  <a:pt x="926973" y="7189470"/>
                </a:lnTo>
                <a:lnTo>
                  <a:pt x="953262" y="7260336"/>
                </a:lnTo>
                <a:lnTo>
                  <a:pt x="943292" y="7224331"/>
                </a:lnTo>
                <a:lnTo>
                  <a:pt x="940308" y="7212330"/>
                </a:lnTo>
                <a:lnTo>
                  <a:pt x="929817" y="7161416"/>
                </a:lnTo>
                <a:lnTo>
                  <a:pt x="919568" y="7109612"/>
                </a:lnTo>
                <a:lnTo>
                  <a:pt x="909739" y="7057504"/>
                </a:lnTo>
                <a:lnTo>
                  <a:pt x="900582" y="7005701"/>
                </a:lnTo>
                <a:lnTo>
                  <a:pt x="892302" y="6954774"/>
                </a:lnTo>
                <a:lnTo>
                  <a:pt x="862355" y="6858406"/>
                </a:lnTo>
                <a:lnTo>
                  <a:pt x="847585" y="6809587"/>
                </a:lnTo>
                <a:lnTo>
                  <a:pt x="833056" y="6760438"/>
                </a:lnTo>
                <a:lnTo>
                  <a:pt x="818845" y="6711048"/>
                </a:lnTo>
                <a:lnTo>
                  <a:pt x="805040" y="6661505"/>
                </a:lnTo>
                <a:lnTo>
                  <a:pt x="791718" y="6611874"/>
                </a:lnTo>
                <a:lnTo>
                  <a:pt x="778052" y="6562077"/>
                </a:lnTo>
                <a:lnTo>
                  <a:pt x="764705" y="6512128"/>
                </a:lnTo>
                <a:lnTo>
                  <a:pt x="751700" y="6462027"/>
                </a:lnTo>
                <a:lnTo>
                  <a:pt x="739000" y="6411798"/>
                </a:lnTo>
                <a:lnTo>
                  <a:pt x="726630" y="6361430"/>
                </a:lnTo>
                <a:lnTo>
                  <a:pt x="714578" y="6310947"/>
                </a:lnTo>
                <a:lnTo>
                  <a:pt x="702830" y="6260338"/>
                </a:lnTo>
                <a:lnTo>
                  <a:pt x="691388" y="6209627"/>
                </a:lnTo>
                <a:lnTo>
                  <a:pt x="680250" y="6158814"/>
                </a:lnTo>
                <a:lnTo>
                  <a:pt x="669417" y="6107912"/>
                </a:lnTo>
                <a:lnTo>
                  <a:pt x="658876" y="6056922"/>
                </a:lnTo>
                <a:lnTo>
                  <a:pt x="648627" y="6005855"/>
                </a:lnTo>
                <a:lnTo>
                  <a:pt x="638670" y="5954712"/>
                </a:lnTo>
                <a:lnTo>
                  <a:pt x="629005" y="5903506"/>
                </a:lnTo>
                <a:lnTo>
                  <a:pt x="619620" y="5852249"/>
                </a:lnTo>
                <a:lnTo>
                  <a:pt x="610514" y="5800941"/>
                </a:lnTo>
                <a:lnTo>
                  <a:pt x="601687" y="5749595"/>
                </a:lnTo>
                <a:lnTo>
                  <a:pt x="593128" y="5698210"/>
                </a:lnTo>
                <a:lnTo>
                  <a:pt x="584847" y="5646801"/>
                </a:lnTo>
                <a:lnTo>
                  <a:pt x="576834" y="5595366"/>
                </a:lnTo>
                <a:lnTo>
                  <a:pt x="567956" y="5544693"/>
                </a:lnTo>
                <a:lnTo>
                  <a:pt x="559600" y="5493728"/>
                </a:lnTo>
                <a:lnTo>
                  <a:pt x="551726" y="5442509"/>
                </a:lnTo>
                <a:lnTo>
                  <a:pt x="544296" y="5391074"/>
                </a:lnTo>
                <a:lnTo>
                  <a:pt x="537298" y="5339435"/>
                </a:lnTo>
                <a:lnTo>
                  <a:pt x="530682" y="5287645"/>
                </a:lnTo>
                <a:lnTo>
                  <a:pt x="524433" y="5235714"/>
                </a:lnTo>
                <a:lnTo>
                  <a:pt x="518502" y="5183695"/>
                </a:lnTo>
                <a:lnTo>
                  <a:pt x="512864" y="5131613"/>
                </a:lnTo>
                <a:lnTo>
                  <a:pt x="507492" y="5079492"/>
                </a:lnTo>
                <a:lnTo>
                  <a:pt x="498386" y="5032591"/>
                </a:lnTo>
                <a:lnTo>
                  <a:pt x="488772" y="4986198"/>
                </a:lnTo>
                <a:lnTo>
                  <a:pt x="469049" y="4893907"/>
                </a:lnTo>
                <a:lnTo>
                  <a:pt x="459435" y="4847514"/>
                </a:lnTo>
                <a:lnTo>
                  <a:pt x="458825" y="4844415"/>
                </a:lnTo>
                <a:lnTo>
                  <a:pt x="459752" y="4848987"/>
                </a:lnTo>
                <a:lnTo>
                  <a:pt x="489508" y="4987379"/>
                </a:lnTo>
                <a:lnTo>
                  <a:pt x="499148" y="5033848"/>
                </a:lnTo>
                <a:lnTo>
                  <a:pt x="506755" y="5073281"/>
                </a:lnTo>
                <a:lnTo>
                  <a:pt x="507492" y="5079492"/>
                </a:lnTo>
                <a:lnTo>
                  <a:pt x="538416" y="5226583"/>
                </a:lnTo>
                <a:lnTo>
                  <a:pt x="570306" y="5373014"/>
                </a:lnTo>
                <a:lnTo>
                  <a:pt x="603211" y="5518886"/>
                </a:lnTo>
                <a:lnTo>
                  <a:pt x="625741" y="5615889"/>
                </a:lnTo>
                <a:lnTo>
                  <a:pt x="648779" y="5712714"/>
                </a:lnTo>
                <a:lnTo>
                  <a:pt x="672325" y="5809412"/>
                </a:lnTo>
                <a:lnTo>
                  <a:pt x="696404" y="5906008"/>
                </a:lnTo>
                <a:lnTo>
                  <a:pt x="708660" y="5954268"/>
                </a:lnTo>
                <a:lnTo>
                  <a:pt x="762025" y="6149365"/>
                </a:lnTo>
                <a:lnTo>
                  <a:pt x="789381" y="6246431"/>
                </a:lnTo>
                <a:lnTo>
                  <a:pt x="803389" y="6294755"/>
                </a:lnTo>
                <a:lnTo>
                  <a:pt x="817664" y="6342926"/>
                </a:lnTo>
                <a:lnTo>
                  <a:pt x="832256" y="6390894"/>
                </a:lnTo>
                <a:lnTo>
                  <a:pt x="847204" y="6438633"/>
                </a:lnTo>
                <a:lnTo>
                  <a:pt x="862584" y="6486144"/>
                </a:lnTo>
                <a:lnTo>
                  <a:pt x="862584" y="6485395"/>
                </a:lnTo>
                <a:lnTo>
                  <a:pt x="869632" y="6512255"/>
                </a:lnTo>
                <a:lnTo>
                  <a:pt x="874153" y="6527178"/>
                </a:lnTo>
                <a:lnTo>
                  <a:pt x="880110" y="6542545"/>
                </a:lnTo>
                <a:lnTo>
                  <a:pt x="883805" y="6557594"/>
                </a:lnTo>
                <a:lnTo>
                  <a:pt x="893495" y="6585407"/>
                </a:lnTo>
                <a:lnTo>
                  <a:pt x="896556" y="6596545"/>
                </a:lnTo>
                <a:lnTo>
                  <a:pt x="896874" y="6601206"/>
                </a:lnTo>
                <a:lnTo>
                  <a:pt x="943190" y="6743255"/>
                </a:lnTo>
                <a:lnTo>
                  <a:pt x="974623" y="6837629"/>
                </a:lnTo>
                <a:lnTo>
                  <a:pt x="990625" y="6884644"/>
                </a:lnTo>
                <a:lnTo>
                  <a:pt x="1006868" y="6931520"/>
                </a:lnTo>
                <a:lnTo>
                  <a:pt x="1023416" y="6978218"/>
                </a:lnTo>
                <a:lnTo>
                  <a:pt x="1040282" y="7024738"/>
                </a:lnTo>
                <a:lnTo>
                  <a:pt x="1057529" y="7071030"/>
                </a:lnTo>
                <a:lnTo>
                  <a:pt x="1075182" y="7117080"/>
                </a:lnTo>
                <a:lnTo>
                  <a:pt x="1092860" y="7164349"/>
                </a:lnTo>
                <a:lnTo>
                  <a:pt x="1129080" y="7258850"/>
                </a:lnTo>
                <a:lnTo>
                  <a:pt x="1166126" y="7352970"/>
                </a:lnTo>
                <a:lnTo>
                  <a:pt x="1203642" y="7446315"/>
                </a:lnTo>
                <a:lnTo>
                  <a:pt x="1241298" y="7538466"/>
                </a:lnTo>
                <a:lnTo>
                  <a:pt x="1284732" y="7538466"/>
                </a:lnTo>
                <a:close/>
              </a:path>
              <a:path w="2147570" h="7538720">
                <a:moveTo>
                  <a:pt x="2147316" y="3460242"/>
                </a:moveTo>
                <a:lnTo>
                  <a:pt x="2142744" y="3460242"/>
                </a:lnTo>
                <a:lnTo>
                  <a:pt x="2110219" y="3495675"/>
                </a:lnTo>
                <a:lnTo>
                  <a:pt x="2078062" y="3531108"/>
                </a:lnTo>
                <a:lnTo>
                  <a:pt x="2046617" y="3566553"/>
                </a:lnTo>
                <a:lnTo>
                  <a:pt x="2016252" y="3601974"/>
                </a:lnTo>
                <a:lnTo>
                  <a:pt x="1957197" y="3680180"/>
                </a:lnTo>
                <a:lnTo>
                  <a:pt x="1927733" y="3718026"/>
                </a:lnTo>
                <a:lnTo>
                  <a:pt x="1898142" y="3754374"/>
                </a:lnTo>
                <a:lnTo>
                  <a:pt x="1867408" y="3793858"/>
                </a:lnTo>
                <a:lnTo>
                  <a:pt x="1837474" y="3833444"/>
                </a:lnTo>
                <a:lnTo>
                  <a:pt x="1808276" y="3873208"/>
                </a:lnTo>
                <a:lnTo>
                  <a:pt x="1779739" y="3913162"/>
                </a:lnTo>
                <a:lnTo>
                  <a:pt x="1751812" y="3953370"/>
                </a:lnTo>
                <a:lnTo>
                  <a:pt x="1724431" y="3993870"/>
                </a:lnTo>
                <a:lnTo>
                  <a:pt x="1697532" y="4034713"/>
                </a:lnTo>
                <a:lnTo>
                  <a:pt x="1671066" y="4075938"/>
                </a:lnTo>
                <a:lnTo>
                  <a:pt x="1643405" y="4117492"/>
                </a:lnTo>
                <a:lnTo>
                  <a:pt x="1616163" y="4159275"/>
                </a:lnTo>
                <a:lnTo>
                  <a:pt x="1589328" y="4201299"/>
                </a:lnTo>
                <a:lnTo>
                  <a:pt x="1562900" y="4243565"/>
                </a:lnTo>
                <a:lnTo>
                  <a:pt x="1536890" y="4286059"/>
                </a:lnTo>
                <a:lnTo>
                  <a:pt x="1511287" y="4328807"/>
                </a:lnTo>
                <a:lnTo>
                  <a:pt x="1486103" y="4371797"/>
                </a:lnTo>
                <a:lnTo>
                  <a:pt x="1461325" y="4415040"/>
                </a:lnTo>
                <a:lnTo>
                  <a:pt x="1436954" y="4458525"/>
                </a:lnTo>
                <a:lnTo>
                  <a:pt x="1412989" y="4502264"/>
                </a:lnTo>
                <a:lnTo>
                  <a:pt x="1389443" y="4546257"/>
                </a:lnTo>
                <a:lnTo>
                  <a:pt x="1366304" y="4590504"/>
                </a:lnTo>
                <a:lnTo>
                  <a:pt x="1343583" y="4635017"/>
                </a:lnTo>
                <a:lnTo>
                  <a:pt x="1321269" y="4679785"/>
                </a:lnTo>
                <a:lnTo>
                  <a:pt x="1299362" y="4724832"/>
                </a:lnTo>
                <a:lnTo>
                  <a:pt x="1255979" y="4816678"/>
                </a:lnTo>
                <a:lnTo>
                  <a:pt x="1234617" y="4863465"/>
                </a:lnTo>
                <a:lnTo>
                  <a:pt x="1213789" y="4910480"/>
                </a:lnTo>
                <a:lnTo>
                  <a:pt x="1193482" y="4957737"/>
                </a:lnTo>
                <a:lnTo>
                  <a:pt x="1173734" y="5005222"/>
                </a:lnTo>
                <a:lnTo>
                  <a:pt x="1154518" y="5052949"/>
                </a:lnTo>
                <a:lnTo>
                  <a:pt x="1135862" y="5100917"/>
                </a:lnTo>
                <a:lnTo>
                  <a:pt x="1117752" y="5149126"/>
                </a:lnTo>
                <a:lnTo>
                  <a:pt x="1100213" y="5197576"/>
                </a:lnTo>
                <a:lnTo>
                  <a:pt x="1083233" y="5246268"/>
                </a:lnTo>
                <a:lnTo>
                  <a:pt x="1066838" y="5295201"/>
                </a:lnTo>
                <a:lnTo>
                  <a:pt x="1051013" y="5344376"/>
                </a:lnTo>
                <a:lnTo>
                  <a:pt x="1035786" y="5393804"/>
                </a:lnTo>
                <a:lnTo>
                  <a:pt x="1021143" y="5443474"/>
                </a:lnTo>
                <a:lnTo>
                  <a:pt x="1007084" y="5493385"/>
                </a:lnTo>
                <a:lnTo>
                  <a:pt x="993648" y="5543562"/>
                </a:lnTo>
                <a:lnTo>
                  <a:pt x="980008" y="5592026"/>
                </a:lnTo>
                <a:lnTo>
                  <a:pt x="967105" y="5640857"/>
                </a:lnTo>
                <a:lnTo>
                  <a:pt x="954925" y="5690019"/>
                </a:lnTo>
                <a:lnTo>
                  <a:pt x="943483" y="5739473"/>
                </a:lnTo>
                <a:lnTo>
                  <a:pt x="932764" y="5789219"/>
                </a:lnTo>
                <a:lnTo>
                  <a:pt x="922769" y="5839218"/>
                </a:lnTo>
                <a:lnTo>
                  <a:pt x="913511" y="5889447"/>
                </a:lnTo>
                <a:lnTo>
                  <a:pt x="904963" y="5939891"/>
                </a:lnTo>
                <a:lnTo>
                  <a:pt x="897140" y="5990526"/>
                </a:lnTo>
                <a:lnTo>
                  <a:pt x="890054" y="6041314"/>
                </a:lnTo>
                <a:lnTo>
                  <a:pt x="883678" y="6092253"/>
                </a:lnTo>
                <a:lnTo>
                  <a:pt x="878014" y="6143307"/>
                </a:lnTo>
                <a:lnTo>
                  <a:pt x="873086" y="6194463"/>
                </a:lnTo>
                <a:lnTo>
                  <a:pt x="868870" y="6245669"/>
                </a:lnTo>
                <a:lnTo>
                  <a:pt x="865365" y="6296939"/>
                </a:lnTo>
                <a:lnTo>
                  <a:pt x="862584" y="6348235"/>
                </a:lnTo>
                <a:lnTo>
                  <a:pt x="871626" y="6372199"/>
                </a:lnTo>
                <a:lnTo>
                  <a:pt x="879538" y="6396520"/>
                </a:lnTo>
                <a:lnTo>
                  <a:pt x="886587" y="6421844"/>
                </a:lnTo>
                <a:lnTo>
                  <a:pt x="893064" y="6448819"/>
                </a:lnTo>
                <a:lnTo>
                  <a:pt x="893127" y="6428930"/>
                </a:lnTo>
                <a:lnTo>
                  <a:pt x="893635" y="6409195"/>
                </a:lnTo>
                <a:lnTo>
                  <a:pt x="894981" y="6389446"/>
                </a:lnTo>
                <a:lnTo>
                  <a:pt x="897636" y="6369571"/>
                </a:lnTo>
                <a:lnTo>
                  <a:pt x="898817" y="6318212"/>
                </a:lnTo>
                <a:lnTo>
                  <a:pt x="900925" y="6266764"/>
                </a:lnTo>
                <a:lnTo>
                  <a:pt x="903935" y="6215227"/>
                </a:lnTo>
                <a:lnTo>
                  <a:pt x="907834" y="6163640"/>
                </a:lnTo>
                <a:lnTo>
                  <a:pt x="912596" y="6112027"/>
                </a:lnTo>
                <a:lnTo>
                  <a:pt x="918184" y="6060402"/>
                </a:lnTo>
                <a:lnTo>
                  <a:pt x="924610" y="6008802"/>
                </a:lnTo>
                <a:lnTo>
                  <a:pt x="931824" y="5957227"/>
                </a:lnTo>
                <a:lnTo>
                  <a:pt x="939812" y="5905716"/>
                </a:lnTo>
                <a:lnTo>
                  <a:pt x="948563" y="5854293"/>
                </a:lnTo>
                <a:lnTo>
                  <a:pt x="958049" y="5802985"/>
                </a:lnTo>
                <a:lnTo>
                  <a:pt x="968248" y="5751804"/>
                </a:lnTo>
                <a:lnTo>
                  <a:pt x="979131" y="5700788"/>
                </a:lnTo>
                <a:lnTo>
                  <a:pt x="990688" y="5649938"/>
                </a:lnTo>
                <a:lnTo>
                  <a:pt x="1002906" y="5599303"/>
                </a:lnTo>
                <a:lnTo>
                  <a:pt x="1015746" y="5548896"/>
                </a:lnTo>
                <a:lnTo>
                  <a:pt x="1029055" y="5499659"/>
                </a:lnTo>
                <a:lnTo>
                  <a:pt x="1043012" y="5450548"/>
                </a:lnTo>
                <a:lnTo>
                  <a:pt x="1057567" y="5401576"/>
                </a:lnTo>
                <a:lnTo>
                  <a:pt x="1072718" y="5352770"/>
                </a:lnTo>
                <a:lnTo>
                  <a:pt x="1088453" y="5304142"/>
                </a:lnTo>
                <a:lnTo>
                  <a:pt x="1104760" y="5255717"/>
                </a:lnTo>
                <a:lnTo>
                  <a:pt x="1121613" y="5207495"/>
                </a:lnTo>
                <a:lnTo>
                  <a:pt x="1138999" y="5159514"/>
                </a:lnTo>
                <a:lnTo>
                  <a:pt x="1156893" y="5111775"/>
                </a:lnTo>
                <a:lnTo>
                  <a:pt x="1175296" y="5064303"/>
                </a:lnTo>
                <a:lnTo>
                  <a:pt x="1194193" y="5017122"/>
                </a:lnTo>
                <a:lnTo>
                  <a:pt x="1213548" y="4970246"/>
                </a:lnTo>
                <a:lnTo>
                  <a:pt x="1233373" y="4923688"/>
                </a:lnTo>
                <a:lnTo>
                  <a:pt x="1253629" y="4877473"/>
                </a:lnTo>
                <a:lnTo>
                  <a:pt x="1274305" y="4831613"/>
                </a:lnTo>
                <a:lnTo>
                  <a:pt x="1295400" y="4786134"/>
                </a:lnTo>
                <a:lnTo>
                  <a:pt x="1316075" y="4739881"/>
                </a:lnTo>
                <a:lnTo>
                  <a:pt x="1337271" y="4693996"/>
                </a:lnTo>
                <a:lnTo>
                  <a:pt x="1358963" y="4648479"/>
                </a:lnTo>
                <a:lnTo>
                  <a:pt x="1381125" y="4603305"/>
                </a:lnTo>
                <a:lnTo>
                  <a:pt x="1403743" y="4558487"/>
                </a:lnTo>
                <a:lnTo>
                  <a:pt x="1426819" y="4513986"/>
                </a:lnTo>
                <a:lnTo>
                  <a:pt x="1450340" y="4469828"/>
                </a:lnTo>
                <a:lnTo>
                  <a:pt x="1474279" y="4425988"/>
                </a:lnTo>
                <a:lnTo>
                  <a:pt x="1498625" y="4382465"/>
                </a:lnTo>
                <a:lnTo>
                  <a:pt x="1523365" y="4339234"/>
                </a:lnTo>
                <a:lnTo>
                  <a:pt x="1548498" y="4296308"/>
                </a:lnTo>
                <a:lnTo>
                  <a:pt x="1573999" y="4253674"/>
                </a:lnTo>
                <a:lnTo>
                  <a:pt x="1599857" y="4211307"/>
                </a:lnTo>
                <a:lnTo>
                  <a:pt x="1626057" y="4169232"/>
                </a:lnTo>
                <a:lnTo>
                  <a:pt x="1652587" y="4127411"/>
                </a:lnTo>
                <a:lnTo>
                  <a:pt x="1732864" y="4003154"/>
                </a:lnTo>
                <a:lnTo>
                  <a:pt x="1760194" y="3962108"/>
                </a:lnTo>
                <a:lnTo>
                  <a:pt x="1787931" y="3921442"/>
                </a:lnTo>
                <a:lnTo>
                  <a:pt x="1816061" y="3881285"/>
                </a:lnTo>
                <a:lnTo>
                  <a:pt x="1844573" y="3841750"/>
                </a:lnTo>
                <a:lnTo>
                  <a:pt x="1873453" y="3802964"/>
                </a:lnTo>
                <a:lnTo>
                  <a:pt x="1902714" y="3765042"/>
                </a:lnTo>
                <a:lnTo>
                  <a:pt x="2020824" y="3607308"/>
                </a:lnTo>
                <a:lnTo>
                  <a:pt x="2050872" y="3571049"/>
                </a:lnTo>
                <a:lnTo>
                  <a:pt x="2082355" y="3533775"/>
                </a:lnTo>
                <a:lnTo>
                  <a:pt x="2114689" y="3496513"/>
                </a:lnTo>
                <a:lnTo>
                  <a:pt x="2147316" y="3460242"/>
                </a:lnTo>
                <a:close/>
              </a:path>
            </a:pathLst>
          </a:custGeom>
          <a:solidFill>
            <a:srgbClr val="266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68" y="114299"/>
            <a:ext cx="201295" cy="7543800"/>
          </a:xfrm>
          <a:custGeom>
            <a:avLst/>
            <a:gdLst/>
            <a:ahLst/>
            <a:cxnLst/>
            <a:rect l="l" t="t" r="r" b="b"/>
            <a:pathLst>
              <a:path w="201295" h="7543800">
                <a:moveTo>
                  <a:pt x="200787" y="1092708"/>
                </a:moveTo>
                <a:lnTo>
                  <a:pt x="0" y="1092708"/>
                </a:lnTo>
                <a:lnTo>
                  <a:pt x="0" y="7543800"/>
                </a:lnTo>
                <a:lnTo>
                  <a:pt x="200787" y="7543800"/>
                </a:lnTo>
                <a:lnTo>
                  <a:pt x="200787" y="1092708"/>
                </a:lnTo>
                <a:close/>
              </a:path>
              <a:path w="201295" h="7543800">
                <a:moveTo>
                  <a:pt x="200787" y="0"/>
                </a:moveTo>
                <a:lnTo>
                  <a:pt x="0" y="0"/>
                </a:lnTo>
                <a:lnTo>
                  <a:pt x="0" y="1017270"/>
                </a:lnTo>
                <a:lnTo>
                  <a:pt x="200787" y="1017270"/>
                </a:lnTo>
                <a:lnTo>
                  <a:pt x="200787" y="0"/>
                </a:lnTo>
                <a:close/>
              </a:path>
            </a:pathLst>
          </a:custGeom>
          <a:solidFill>
            <a:srgbClr val="398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0" y="1131569"/>
            <a:ext cx="10052050" cy="75565"/>
          </a:xfrm>
          <a:custGeom>
            <a:avLst/>
            <a:gdLst/>
            <a:ahLst/>
            <a:cxnLst/>
            <a:rect l="l" t="t" r="r" b="b"/>
            <a:pathLst>
              <a:path w="10052050" h="75565">
                <a:moveTo>
                  <a:pt x="10051923" y="75438"/>
                </a:moveTo>
                <a:lnTo>
                  <a:pt x="10051923" y="0"/>
                </a:lnTo>
                <a:lnTo>
                  <a:pt x="0" y="0"/>
                </a:lnTo>
                <a:lnTo>
                  <a:pt x="0" y="75438"/>
                </a:lnTo>
                <a:lnTo>
                  <a:pt x="10051923" y="75438"/>
                </a:lnTo>
                <a:close/>
              </a:path>
            </a:pathLst>
          </a:custGeom>
          <a:solidFill>
            <a:srgbClr val="25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0" y="1131569"/>
            <a:ext cx="10052050" cy="75565"/>
          </a:xfrm>
          <a:custGeom>
            <a:avLst/>
            <a:gdLst/>
            <a:ahLst/>
            <a:cxnLst/>
            <a:rect l="l" t="t" r="r" b="b"/>
            <a:pathLst>
              <a:path w="10052050" h="75565">
                <a:moveTo>
                  <a:pt x="0" y="0"/>
                </a:moveTo>
                <a:lnTo>
                  <a:pt x="10051923" y="0"/>
                </a:lnTo>
                <a:lnTo>
                  <a:pt x="10051923" y="75438"/>
                </a:lnTo>
                <a:lnTo>
                  <a:pt x="0" y="75438"/>
                </a:lnTo>
              </a:path>
            </a:pathLst>
          </a:custGeom>
          <a:ln w="17462">
            <a:solidFill>
              <a:srgbClr val="255F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94" y="116585"/>
            <a:ext cx="1031659" cy="9776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7518" y="1549402"/>
            <a:ext cx="1375410" cy="42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12416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147" y="1518922"/>
            <a:ext cx="4890770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9538" y="2588687"/>
            <a:ext cx="8738870" cy="3195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4500" dirty="0">
              <a:latin typeface="Calibri"/>
              <a:cs typeface="Calibri"/>
            </a:endParaRPr>
          </a:p>
          <a:p>
            <a:pPr marR="188595" algn="ctr">
              <a:lnSpc>
                <a:spcPct val="100000"/>
              </a:lnSpc>
            </a:pPr>
            <a:r>
              <a:rPr sz="2200" b="1" dirty="0">
                <a:solidFill>
                  <a:srgbClr val="124162"/>
                </a:solidFill>
                <a:latin typeface="Century Gothic"/>
                <a:cs typeface="Century Gothic"/>
              </a:rPr>
              <a:t>Prof.</a:t>
            </a:r>
            <a:r>
              <a:rPr sz="2200" b="1" spc="-25" dirty="0">
                <a:solidFill>
                  <a:srgbClr val="124162"/>
                </a:solidFill>
                <a:latin typeface="Century Gothic"/>
                <a:cs typeface="Century Gothic"/>
              </a:rPr>
              <a:t> </a:t>
            </a:r>
            <a:r>
              <a:rPr sz="2200" b="1" spc="-5" dirty="0">
                <a:solidFill>
                  <a:srgbClr val="124162"/>
                </a:solidFill>
                <a:latin typeface="Century Gothic"/>
                <a:cs typeface="Century Gothic"/>
              </a:rPr>
              <a:t>Dr.</a:t>
            </a:r>
            <a:r>
              <a:rPr sz="2200" b="1" spc="-20" dirty="0">
                <a:solidFill>
                  <a:srgbClr val="124162"/>
                </a:solidFill>
                <a:latin typeface="Century Gothic"/>
                <a:cs typeface="Century Gothic"/>
              </a:rPr>
              <a:t> </a:t>
            </a:r>
            <a:r>
              <a:rPr sz="2200" b="1" spc="-5" dirty="0">
                <a:solidFill>
                  <a:srgbClr val="124162"/>
                </a:solidFill>
                <a:latin typeface="Century Gothic"/>
                <a:cs typeface="Century Gothic"/>
              </a:rPr>
              <a:t>Khalil</a:t>
            </a:r>
            <a:r>
              <a:rPr sz="2200" b="1" spc="-40" dirty="0">
                <a:solidFill>
                  <a:srgbClr val="124162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124162"/>
                </a:solidFill>
                <a:latin typeface="Century Gothic"/>
                <a:cs typeface="Century Gothic"/>
              </a:rPr>
              <a:t>Khader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 dirty="0">
              <a:latin typeface="Century Gothic"/>
              <a:cs typeface="Century Gothic"/>
            </a:endParaRPr>
          </a:p>
          <a:p>
            <a:pPr marR="52705" algn="ctr">
              <a:lnSpc>
                <a:spcPct val="100000"/>
              </a:lnSpc>
            </a:pPr>
            <a:endParaRPr lang="en-US" sz="2000" b="1" spc="-5" dirty="0">
              <a:solidFill>
                <a:srgbClr val="124162"/>
              </a:solidFill>
              <a:latin typeface="Calibri"/>
              <a:cs typeface="Calibri"/>
            </a:endParaRPr>
          </a:p>
          <a:p>
            <a:pPr marR="52705" algn="ctr">
              <a:lnSpc>
                <a:spcPct val="100000"/>
              </a:lnSpc>
            </a:pPr>
            <a:r>
              <a:rPr sz="2000" b="1" spc="-5" dirty="0">
                <a:solidFill>
                  <a:srgbClr val="124162"/>
                </a:solidFill>
                <a:latin typeface="Calibri"/>
                <a:cs typeface="Calibri"/>
              </a:rPr>
              <a:t>Department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of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Earth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Environmental</a:t>
            </a:r>
            <a:r>
              <a:rPr sz="2000" b="1" spc="-30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Sciences</a:t>
            </a:r>
            <a:endParaRPr sz="2000" dirty="0">
              <a:latin typeface="Calibri"/>
              <a:cs typeface="Calibri"/>
            </a:endParaRPr>
          </a:p>
          <a:p>
            <a:pPr marL="143510" marR="194310" algn="ctr">
              <a:lnSpc>
                <a:spcPct val="110000"/>
              </a:lnSpc>
            </a:pPr>
            <a:r>
              <a:rPr sz="2000" b="1" spc="-5" dirty="0">
                <a:solidFill>
                  <a:srgbClr val="124162"/>
                </a:solidFill>
                <a:latin typeface="Calibri"/>
                <a:cs typeface="Calibri"/>
              </a:rPr>
              <a:t>Prince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El</a:t>
            </a:r>
            <a:r>
              <a:rPr sz="2000" b="1" spc="-20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Hassan</a:t>
            </a:r>
            <a:r>
              <a:rPr sz="2000" b="1" spc="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Bin</a:t>
            </a:r>
            <a:r>
              <a:rPr sz="2000" b="1" spc="-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124162"/>
                </a:solidFill>
                <a:latin typeface="Calibri"/>
                <a:cs typeface="Calibri"/>
              </a:rPr>
              <a:t>Talal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Faculty</a:t>
            </a:r>
            <a:r>
              <a:rPr sz="2000" b="1" spc="-20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of</a:t>
            </a:r>
            <a:r>
              <a:rPr sz="2000" b="1" spc="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Natural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Resources</a:t>
            </a:r>
            <a:r>
              <a:rPr sz="2000" b="1" dirty="0">
                <a:solidFill>
                  <a:srgbClr val="124162"/>
                </a:solidFill>
                <a:latin typeface="Calibri"/>
                <a:cs typeface="Calibri"/>
              </a:rPr>
              <a:t> and</a:t>
            </a:r>
            <a:r>
              <a:rPr sz="2000" b="1" spc="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Environment, </a:t>
            </a:r>
            <a:r>
              <a:rPr sz="2000" b="1" spc="-484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24162"/>
                </a:solidFill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24162"/>
                </a:solidFill>
                <a:latin typeface="Calibri"/>
                <a:cs typeface="Calibri"/>
              </a:rPr>
              <a:t>Hashemite</a:t>
            </a:r>
            <a:r>
              <a:rPr sz="2000" b="1" spc="-10" dirty="0">
                <a:solidFill>
                  <a:srgbClr val="12416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24162"/>
                </a:solidFill>
                <a:latin typeface="Calibri"/>
                <a:cs typeface="Calibri"/>
              </a:rPr>
              <a:t>University</a:t>
            </a:r>
            <a:endParaRPr lang="ar-JO" sz="2000" b="1" spc="-5" dirty="0">
              <a:solidFill>
                <a:srgbClr val="124162"/>
              </a:solidFill>
              <a:latin typeface="Calibri"/>
              <a:cs typeface="Calibri"/>
            </a:endParaRPr>
          </a:p>
          <a:p>
            <a:pPr marL="143510" marR="194310" algn="ctr">
              <a:lnSpc>
                <a:spcPct val="110000"/>
              </a:lnSpc>
            </a:pPr>
            <a:r>
              <a:rPr lang="en-US" sz="2000" b="1" spc="-5" dirty="0">
                <a:solidFill>
                  <a:srgbClr val="124162"/>
                </a:solidFill>
                <a:latin typeface="Calibri"/>
                <a:cs typeface="Calibri"/>
              </a:rPr>
              <a:t>Amman – 7/7/2025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35E20-B6CA-F343-3DFC-7CB85F7F5901}"/>
              </a:ext>
            </a:extLst>
          </p:cNvPr>
          <p:cNvSpPr txBox="1"/>
          <p:nvPr/>
        </p:nvSpPr>
        <p:spPr>
          <a:xfrm>
            <a:off x="767644" y="1942356"/>
            <a:ext cx="8962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6775">
              <a:lnSpc>
                <a:spcPct val="100000"/>
              </a:lnSpc>
              <a:spcBef>
                <a:spcPts val="2014"/>
              </a:spcBef>
            </a:pPr>
            <a:r>
              <a:rPr lang="en-US" sz="3600" b="1" spc="-5" dirty="0">
                <a:solidFill>
                  <a:srgbClr val="499B82"/>
                </a:solidFill>
                <a:latin typeface="Calibri"/>
                <a:cs typeface="Calibri"/>
              </a:rPr>
              <a:t>Phosphate</a:t>
            </a:r>
            <a:r>
              <a:rPr lang="en-US" sz="3600" b="1" spc="-15" dirty="0">
                <a:solidFill>
                  <a:srgbClr val="499B82"/>
                </a:solidFill>
                <a:latin typeface="Calibri"/>
                <a:cs typeface="Calibri"/>
              </a:rPr>
              <a:t> </a:t>
            </a:r>
            <a:r>
              <a:rPr lang="en-US" sz="3600" b="1" spc="5" dirty="0">
                <a:solidFill>
                  <a:srgbClr val="499B82"/>
                </a:solidFill>
                <a:latin typeface="Calibri"/>
                <a:cs typeface="Calibri"/>
              </a:rPr>
              <a:t>in</a:t>
            </a:r>
            <a:r>
              <a:rPr lang="en-US" sz="3600" b="1" spc="-10" dirty="0">
                <a:solidFill>
                  <a:srgbClr val="499B82"/>
                </a:solidFill>
                <a:latin typeface="Calibri"/>
                <a:cs typeface="Calibri"/>
              </a:rPr>
              <a:t> </a:t>
            </a:r>
            <a:r>
              <a:rPr lang="en-US" sz="3600" b="1" spc="5" dirty="0">
                <a:solidFill>
                  <a:srgbClr val="499B82"/>
                </a:solidFill>
                <a:latin typeface="Calibri"/>
                <a:cs typeface="Calibri"/>
              </a:rPr>
              <a:t>Clean</a:t>
            </a:r>
            <a:r>
              <a:rPr lang="en-US" sz="3600" b="1" spc="-15" dirty="0">
                <a:solidFill>
                  <a:srgbClr val="499B82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499B82"/>
                </a:solidFill>
                <a:latin typeface="Calibri"/>
                <a:cs typeface="Calibri"/>
              </a:rPr>
              <a:t>Energy</a:t>
            </a:r>
            <a:r>
              <a:rPr lang="en-US" sz="3600" b="1" spc="-15" dirty="0">
                <a:solidFill>
                  <a:srgbClr val="499B82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499B82"/>
                </a:solidFill>
                <a:latin typeface="Calibri"/>
                <a:cs typeface="Calibri"/>
              </a:rPr>
              <a:t>Applications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46703-145A-81F5-3D1B-163068BB2E38}"/>
              </a:ext>
            </a:extLst>
          </p:cNvPr>
          <p:cNvSpPr txBox="1"/>
          <p:nvPr/>
        </p:nvSpPr>
        <p:spPr>
          <a:xfrm>
            <a:off x="381000" y="458689"/>
            <a:ext cx="9343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6775" algn="ctr">
              <a:lnSpc>
                <a:spcPct val="100000"/>
              </a:lnSpc>
              <a:spcBef>
                <a:spcPts val="2014"/>
              </a:spcBef>
            </a:pPr>
            <a:r>
              <a:rPr lang="ar-JO" sz="1600" b="1" spc="-5" dirty="0">
                <a:solidFill>
                  <a:srgbClr val="499B82"/>
                </a:solidFill>
                <a:latin typeface="Calibri"/>
                <a:cs typeface="Calibri"/>
              </a:rPr>
              <a:t>ندوة الصناعات التحويلية للفوسفات الاردني: الواقع والتحديات ودورها في دعم الاقتصاد الوطني – عمان -7 / 7 / 2025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509" y="1212214"/>
            <a:ext cx="9852660" cy="6424930"/>
            <a:chOff x="135509" y="1212214"/>
            <a:chExt cx="9852660" cy="6424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2" y="1309877"/>
              <a:ext cx="9656064" cy="6228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4403" y="1261109"/>
              <a:ext cx="9754870" cy="6327140"/>
            </a:xfrm>
            <a:custGeom>
              <a:avLst/>
              <a:gdLst/>
              <a:ahLst/>
              <a:cxnLst/>
              <a:rect l="l" t="t" r="r" b="b"/>
              <a:pathLst>
                <a:path w="9754870" h="6327140">
                  <a:moveTo>
                    <a:pt x="1086612" y="0"/>
                  </a:moveTo>
                  <a:lnTo>
                    <a:pt x="9754362" y="0"/>
                  </a:lnTo>
                  <a:lnTo>
                    <a:pt x="9754362" y="5240273"/>
                  </a:lnTo>
                  <a:lnTo>
                    <a:pt x="9752838" y="5295137"/>
                  </a:lnTo>
                  <a:lnTo>
                    <a:pt x="9748266" y="5351525"/>
                  </a:lnTo>
                  <a:lnTo>
                    <a:pt x="9732264" y="5458205"/>
                  </a:lnTo>
                  <a:lnTo>
                    <a:pt x="9705594" y="5562599"/>
                  </a:lnTo>
                  <a:lnTo>
                    <a:pt x="9669017" y="5662421"/>
                  </a:lnTo>
                  <a:lnTo>
                    <a:pt x="9622536" y="5757671"/>
                  </a:lnTo>
                  <a:lnTo>
                    <a:pt x="9568434" y="5847587"/>
                  </a:lnTo>
                  <a:lnTo>
                    <a:pt x="9505950" y="5930645"/>
                  </a:lnTo>
                  <a:lnTo>
                    <a:pt x="9435846" y="6008370"/>
                  </a:lnTo>
                  <a:lnTo>
                    <a:pt x="9358121" y="6078473"/>
                  </a:lnTo>
                  <a:lnTo>
                    <a:pt x="9275064" y="6140958"/>
                  </a:lnTo>
                  <a:lnTo>
                    <a:pt x="9185148" y="6195059"/>
                  </a:lnTo>
                  <a:lnTo>
                    <a:pt x="9089898" y="6240779"/>
                  </a:lnTo>
                  <a:lnTo>
                    <a:pt x="8990076" y="6277355"/>
                  </a:lnTo>
                  <a:lnTo>
                    <a:pt x="8885682" y="6304787"/>
                  </a:lnTo>
                  <a:lnTo>
                    <a:pt x="8779002" y="6320789"/>
                  </a:lnTo>
                  <a:lnTo>
                    <a:pt x="8722614" y="6325361"/>
                  </a:lnTo>
                  <a:lnTo>
                    <a:pt x="8667750" y="6326885"/>
                  </a:lnTo>
                  <a:lnTo>
                    <a:pt x="0" y="6326886"/>
                  </a:lnTo>
                  <a:lnTo>
                    <a:pt x="0" y="1085850"/>
                  </a:lnTo>
                  <a:lnTo>
                    <a:pt x="1524" y="1030986"/>
                  </a:lnTo>
                  <a:lnTo>
                    <a:pt x="6096" y="975360"/>
                  </a:lnTo>
                  <a:lnTo>
                    <a:pt x="22098" y="867918"/>
                  </a:lnTo>
                  <a:lnTo>
                    <a:pt x="48768" y="763524"/>
                  </a:lnTo>
                  <a:lnTo>
                    <a:pt x="85343" y="663702"/>
                  </a:lnTo>
                  <a:lnTo>
                    <a:pt x="131064" y="568452"/>
                  </a:lnTo>
                  <a:lnTo>
                    <a:pt x="185928" y="478536"/>
                  </a:lnTo>
                  <a:lnTo>
                    <a:pt x="248412" y="395478"/>
                  </a:lnTo>
                  <a:lnTo>
                    <a:pt x="318516" y="317754"/>
                  </a:lnTo>
                  <a:lnTo>
                    <a:pt x="395478" y="247650"/>
                  </a:lnTo>
                  <a:lnTo>
                    <a:pt x="479298" y="185166"/>
                  </a:lnTo>
                  <a:lnTo>
                    <a:pt x="569214" y="131064"/>
                  </a:lnTo>
                  <a:lnTo>
                    <a:pt x="664464" y="85344"/>
                  </a:lnTo>
                  <a:lnTo>
                    <a:pt x="764286" y="48768"/>
                  </a:lnTo>
                  <a:lnTo>
                    <a:pt x="867918" y="21336"/>
                  </a:lnTo>
                  <a:lnTo>
                    <a:pt x="975360" y="5334"/>
                  </a:lnTo>
                  <a:lnTo>
                    <a:pt x="1031748" y="762"/>
                  </a:lnTo>
                  <a:lnTo>
                    <a:pt x="1086612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2" y="1309877"/>
              <a:ext cx="9656064" cy="62285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4403" y="1261109"/>
              <a:ext cx="9754870" cy="6327140"/>
            </a:xfrm>
            <a:custGeom>
              <a:avLst/>
              <a:gdLst/>
              <a:ahLst/>
              <a:cxnLst/>
              <a:rect l="l" t="t" r="r" b="b"/>
              <a:pathLst>
                <a:path w="9754870" h="6327140">
                  <a:moveTo>
                    <a:pt x="1086612" y="0"/>
                  </a:moveTo>
                  <a:lnTo>
                    <a:pt x="9754362" y="0"/>
                  </a:lnTo>
                  <a:lnTo>
                    <a:pt x="9754362" y="5240273"/>
                  </a:lnTo>
                  <a:lnTo>
                    <a:pt x="9752838" y="5295137"/>
                  </a:lnTo>
                  <a:lnTo>
                    <a:pt x="9748266" y="5351525"/>
                  </a:lnTo>
                  <a:lnTo>
                    <a:pt x="9732264" y="5458205"/>
                  </a:lnTo>
                  <a:lnTo>
                    <a:pt x="9705594" y="5562599"/>
                  </a:lnTo>
                  <a:lnTo>
                    <a:pt x="9669017" y="5662421"/>
                  </a:lnTo>
                  <a:lnTo>
                    <a:pt x="9622536" y="5757671"/>
                  </a:lnTo>
                  <a:lnTo>
                    <a:pt x="9568434" y="5847587"/>
                  </a:lnTo>
                  <a:lnTo>
                    <a:pt x="9505950" y="5930645"/>
                  </a:lnTo>
                  <a:lnTo>
                    <a:pt x="9435846" y="6008370"/>
                  </a:lnTo>
                  <a:lnTo>
                    <a:pt x="9358121" y="6078473"/>
                  </a:lnTo>
                  <a:lnTo>
                    <a:pt x="9275064" y="6140958"/>
                  </a:lnTo>
                  <a:lnTo>
                    <a:pt x="9185148" y="6195059"/>
                  </a:lnTo>
                  <a:lnTo>
                    <a:pt x="9089898" y="6240779"/>
                  </a:lnTo>
                  <a:lnTo>
                    <a:pt x="8990076" y="6277355"/>
                  </a:lnTo>
                  <a:lnTo>
                    <a:pt x="8885682" y="6304787"/>
                  </a:lnTo>
                  <a:lnTo>
                    <a:pt x="8779002" y="6320789"/>
                  </a:lnTo>
                  <a:lnTo>
                    <a:pt x="8722614" y="6325361"/>
                  </a:lnTo>
                  <a:lnTo>
                    <a:pt x="8667750" y="6326885"/>
                  </a:lnTo>
                  <a:lnTo>
                    <a:pt x="0" y="6326886"/>
                  </a:lnTo>
                  <a:lnTo>
                    <a:pt x="0" y="1085850"/>
                  </a:lnTo>
                  <a:lnTo>
                    <a:pt x="1524" y="1030986"/>
                  </a:lnTo>
                  <a:lnTo>
                    <a:pt x="6096" y="975360"/>
                  </a:lnTo>
                  <a:lnTo>
                    <a:pt x="22098" y="867918"/>
                  </a:lnTo>
                  <a:lnTo>
                    <a:pt x="48768" y="763524"/>
                  </a:lnTo>
                  <a:lnTo>
                    <a:pt x="85343" y="663702"/>
                  </a:lnTo>
                  <a:lnTo>
                    <a:pt x="131064" y="568452"/>
                  </a:lnTo>
                  <a:lnTo>
                    <a:pt x="185928" y="478536"/>
                  </a:lnTo>
                  <a:lnTo>
                    <a:pt x="248412" y="395478"/>
                  </a:lnTo>
                  <a:lnTo>
                    <a:pt x="318516" y="317754"/>
                  </a:lnTo>
                  <a:lnTo>
                    <a:pt x="395478" y="247650"/>
                  </a:lnTo>
                  <a:lnTo>
                    <a:pt x="479298" y="185166"/>
                  </a:lnTo>
                  <a:lnTo>
                    <a:pt x="569214" y="131064"/>
                  </a:lnTo>
                  <a:lnTo>
                    <a:pt x="664464" y="85344"/>
                  </a:lnTo>
                  <a:lnTo>
                    <a:pt x="764286" y="48768"/>
                  </a:lnTo>
                  <a:lnTo>
                    <a:pt x="867918" y="21336"/>
                  </a:lnTo>
                  <a:lnTo>
                    <a:pt x="975360" y="5334"/>
                  </a:lnTo>
                  <a:lnTo>
                    <a:pt x="1031748" y="762"/>
                  </a:lnTo>
                  <a:lnTo>
                    <a:pt x="1086612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1844" y="357634"/>
            <a:ext cx="7905115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5" dirty="0">
                <a:solidFill>
                  <a:srgbClr val="252525"/>
                </a:solidFill>
                <a:latin typeface="Century Gothic"/>
                <a:cs typeface="Century Gothic"/>
              </a:rPr>
              <a:t>I.</a:t>
            </a:r>
            <a:r>
              <a:rPr sz="240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entury Gothic"/>
                <a:cs typeface="Century Gothic"/>
              </a:rPr>
              <a:t>Application in Lithium Iron </a:t>
            </a:r>
            <a:r>
              <a:rPr sz="2400" spc="10" dirty="0">
                <a:solidFill>
                  <a:srgbClr val="252525"/>
                </a:solidFill>
                <a:latin typeface="Century Gothic"/>
                <a:cs typeface="Century Gothic"/>
              </a:rPr>
              <a:t>Phosphate</a:t>
            </a:r>
            <a:r>
              <a:rPr sz="2400" spc="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entury Gothic"/>
                <a:cs typeface="Century Gothic"/>
              </a:rPr>
              <a:t>(LFP) Batteries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324421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10" dirty="0">
                <a:solidFill>
                  <a:srgbClr val="252525"/>
                </a:solidFill>
              </a:rPr>
              <a:t>Use</a:t>
            </a:r>
            <a:r>
              <a:rPr sz="3050" spc="-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of</a:t>
            </a:r>
            <a:r>
              <a:rPr sz="3050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LFP</a:t>
            </a:r>
            <a:r>
              <a:rPr sz="3050" spc="-5" dirty="0">
                <a:solidFill>
                  <a:srgbClr val="252525"/>
                </a:solidFill>
              </a:rPr>
              <a:t> Batteries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545591" y="1502663"/>
            <a:ext cx="4728210" cy="4425950"/>
          </a:xfrm>
          <a:custGeom>
            <a:avLst/>
            <a:gdLst/>
            <a:ahLst/>
            <a:cxnLst/>
            <a:rect l="l" t="t" r="r" b="b"/>
            <a:pathLst>
              <a:path w="4728210" h="4425950">
                <a:moveTo>
                  <a:pt x="4728210" y="4425696"/>
                </a:moveTo>
                <a:lnTo>
                  <a:pt x="4728209" y="0"/>
                </a:lnTo>
                <a:lnTo>
                  <a:pt x="0" y="0"/>
                </a:lnTo>
                <a:lnTo>
                  <a:pt x="0" y="4425696"/>
                </a:lnTo>
                <a:lnTo>
                  <a:pt x="4728210" y="4425696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6176" y="1518922"/>
            <a:ext cx="4542155" cy="1232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7190" marR="5080" indent="-377190" algn="just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b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LFP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batteries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are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emerging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as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popular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choice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solar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storage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178" y="2865366"/>
            <a:ext cx="4539615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1210945" algn="l"/>
                <a:tab pos="2781300" algn="l"/>
                <a:tab pos="3583304" algn="l"/>
              </a:tabLst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-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LFP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eries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-30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finding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366" y="3127485"/>
            <a:ext cx="4159885" cy="259651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45"/>
              </a:spcBef>
            </a:pP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several</a:t>
            </a:r>
            <a:r>
              <a:rPr sz="26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roles</a:t>
            </a:r>
            <a:endParaRPr sz="26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150"/>
              </a:spcBef>
            </a:pPr>
            <a:r>
              <a:rPr sz="2600" spc="60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6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vehicle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use,</a:t>
            </a:r>
            <a:endParaRPr sz="2600">
              <a:latin typeface="Calibri"/>
              <a:cs typeface="Calibri"/>
            </a:endParaRPr>
          </a:p>
          <a:p>
            <a:pPr marL="440055" marR="5080" indent="-314960">
              <a:lnSpc>
                <a:spcPct val="101499"/>
              </a:lnSpc>
              <a:spcBef>
                <a:spcPts val="1100"/>
              </a:spcBef>
              <a:tabLst>
                <a:tab pos="2782570" algn="l"/>
              </a:tabLst>
            </a:pPr>
            <a:r>
              <a:rPr sz="2600" spc="160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utility-s</a:t>
            </a:r>
            <a:r>
              <a:rPr sz="260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600" spc="-25" dirty="0">
                <a:solidFill>
                  <a:srgbClr val="3F3F3F"/>
                </a:solidFill>
                <a:latin typeface="Calibri"/>
                <a:cs typeface="Calibri"/>
              </a:rPr>
              <a:t>st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tionary  applications,</a:t>
            </a:r>
            <a:endParaRPr sz="2600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1145"/>
              </a:spcBef>
            </a:pPr>
            <a:r>
              <a:rPr sz="2600" spc="30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0" dirty="0">
                <a:solidFill>
                  <a:srgbClr val="3F3F3F"/>
                </a:solidFill>
                <a:latin typeface="Calibri"/>
                <a:cs typeface="Calibri"/>
              </a:rPr>
              <a:t>backup</a:t>
            </a:r>
            <a:r>
              <a:rPr sz="26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3F3F3F"/>
                </a:solidFill>
                <a:latin typeface="Calibri"/>
                <a:cs typeface="Calibri"/>
              </a:rPr>
              <a:t>power.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28539" y="1480438"/>
            <a:ext cx="4621530" cy="4621530"/>
            <a:chOff x="5328539" y="1480438"/>
            <a:chExt cx="4621530" cy="46215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0106" y="1569364"/>
              <a:ext cx="4434840" cy="44390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77434" y="1529333"/>
              <a:ext cx="4523740" cy="4523740"/>
            </a:xfrm>
            <a:custGeom>
              <a:avLst/>
              <a:gdLst/>
              <a:ahLst/>
              <a:cxnLst/>
              <a:rect l="l" t="t" r="r" b="b"/>
              <a:pathLst>
                <a:path w="4523740" h="4523740">
                  <a:moveTo>
                    <a:pt x="784860" y="0"/>
                  </a:moveTo>
                  <a:lnTo>
                    <a:pt x="4523232" y="0"/>
                  </a:lnTo>
                  <a:lnTo>
                    <a:pt x="4523232" y="3737610"/>
                  </a:lnTo>
                  <a:lnTo>
                    <a:pt x="4521814" y="3785437"/>
                  </a:lnTo>
                  <a:lnTo>
                    <a:pt x="4517584" y="3832507"/>
                  </a:lnTo>
                  <a:lnTo>
                    <a:pt x="4510623" y="3878738"/>
                  </a:lnTo>
                  <a:lnTo>
                    <a:pt x="4501013" y="3924049"/>
                  </a:lnTo>
                  <a:lnTo>
                    <a:pt x="4488838" y="3968356"/>
                  </a:lnTo>
                  <a:lnTo>
                    <a:pt x="4474178" y="4011579"/>
                  </a:lnTo>
                  <a:lnTo>
                    <a:pt x="4457117" y="4053634"/>
                  </a:lnTo>
                  <a:lnTo>
                    <a:pt x="4437737" y="4094440"/>
                  </a:lnTo>
                  <a:lnTo>
                    <a:pt x="4416120" y="4133914"/>
                  </a:lnTo>
                  <a:lnTo>
                    <a:pt x="4392348" y="4171976"/>
                  </a:lnTo>
                  <a:lnTo>
                    <a:pt x="4366504" y="4208541"/>
                  </a:lnTo>
                  <a:lnTo>
                    <a:pt x="4338671" y="4243529"/>
                  </a:lnTo>
                  <a:lnTo>
                    <a:pt x="4308930" y="4276858"/>
                  </a:lnTo>
                  <a:lnTo>
                    <a:pt x="4277363" y="4308445"/>
                  </a:lnTo>
                  <a:lnTo>
                    <a:pt x="4244054" y="4338208"/>
                  </a:lnTo>
                  <a:lnTo>
                    <a:pt x="4209084" y="4366065"/>
                  </a:lnTo>
                  <a:lnTo>
                    <a:pt x="4172537" y="4391934"/>
                  </a:lnTo>
                  <a:lnTo>
                    <a:pt x="4134493" y="4415733"/>
                  </a:lnTo>
                  <a:lnTo>
                    <a:pt x="4095036" y="4437380"/>
                  </a:lnTo>
                  <a:lnTo>
                    <a:pt x="4054247" y="4456793"/>
                  </a:lnTo>
                  <a:lnTo>
                    <a:pt x="4012210" y="4473890"/>
                  </a:lnTo>
                  <a:lnTo>
                    <a:pt x="3969006" y="4488588"/>
                  </a:lnTo>
                  <a:lnTo>
                    <a:pt x="3924718" y="4500806"/>
                  </a:lnTo>
                  <a:lnTo>
                    <a:pt x="3879429" y="4510461"/>
                  </a:lnTo>
                  <a:lnTo>
                    <a:pt x="3833219" y="4517472"/>
                  </a:lnTo>
                  <a:lnTo>
                    <a:pt x="3786173" y="4521756"/>
                  </a:lnTo>
                  <a:lnTo>
                    <a:pt x="3738372" y="4523232"/>
                  </a:lnTo>
                  <a:lnTo>
                    <a:pt x="0" y="4523232"/>
                  </a:lnTo>
                  <a:lnTo>
                    <a:pt x="0" y="784860"/>
                  </a:lnTo>
                  <a:lnTo>
                    <a:pt x="1419" y="736661"/>
                  </a:lnTo>
                  <a:lnTo>
                    <a:pt x="5761" y="689110"/>
                  </a:lnTo>
                  <a:lnTo>
                    <a:pt x="12943" y="642307"/>
                  </a:lnTo>
                  <a:lnTo>
                    <a:pt x="22884" y="596350"/>
                  </a:lnTo>
                  <a:lnTo>
                    <a:pt x="35503" y="551339"/>
                  </a:lnTo>
                  <a:lnTo>
                    <a:pt x="50718" y="507373"/>
                  </a:lnTo>
                  <a:lnTo>
                    <a:pt x="68449" y="464551"/>
                  </a:lnTo>
                  <a:lnTo>
                    <a:pt x="88614" y="422972"/>
                  </a:lnTo>
                  <a:lnTo>
                    <a:pt x="111131" y="382737"/>
                  </a:lnTo>
                  <a:lnTo>
                    <a:pt x="135919" y="343943"/>
                  </a:lnTo>
                  <a:lnTo>
                    <a:pt x="162898" y="306691"/>
                  </a:lnTo>
                  <a:lnTo>
                    <a:pt x="191986" y="271079"/>
                  </a:lnTo>
                  <a:lnTo>
                    <a:pt x="223101" y="237207"/>
                  </a:lnTo>
                  <a:lnTo>
                    <a:pt x="256163" y="205174"/>
                  </a:lnTo>
                  <a:lnTo>
                    <a:pt x="291089" y="175078"/>
                  </a:lnTo>
                  <a:lnTo>
                    <a:pt x="327799" y="147021"/>
                  </a:lnTo>
                  <a:lnTo>
                    <a:pt x="366212" y="121100"/>
                  </a:lnTo>
                  <a:lnTo>
                    <a:pt x="406246" y="97415"/>
                  </a:lnTo>
                  <a:lnTo>
                    <a:pt x="447819" y="76065"/>
                  </a:lnTo>
                  <a:lnTo>
                    <a:pt x="490852" y="57149"/>
                  </a:lnTo>
                  <a:lnTo>
                    <a:pt x="535261" y="40767"/>
                  </a:lnTo>
                  <a:lnTo>
                    <a:pt x="580967" y="27018"/>
                  </a:lnTo>
                  <a:lnTo>
                    <a:pt x="627888" y="16002"/>
                  </a:lnTo>
                  <a:lnTo>
                    <a:pt x="706374" y="3810"/>
                  </a:lnTo>
                  <a:lnTo>
                    <a:pt x="78486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0106" y="1569364"/>
              <a:ext cx="4434840" cy="44390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77434" y="1529333"/>
              <a:ext cx="4523740" cy="4523740"/>
            </a:xfrm>
            <a:custGeom>
              <a:avLst/>
              <a:gdLst/>
              <a:ahLst/>
              <a:cxnLst/>
              <a:rect l="l" t="t" r="r" b="b"/>
              <a:pathLst>
                <a:path w="4523740" h="4523740">
                  <a:moveTo>
                    <a:pt x="784860" y="0"/>
                  </a:moveTo>
                  <a:lnTo>
                    <a:pt x="4523232" y="0"/>
                  </a:lnTo>
                  <a:lnTo>
                    <a:pt x="4523232" y="3737610"/>
                  </a:lnTo>
                  <a:lnTo>
                    <a:pt x="4521814" y="3785437"/>
                  </a:lnTo>
                  <a:lnTo>
                    <a:pt x="4517584" y="3832507"/>
                  </a:lnTo>
                  <a:lnTo>
                    <a:pt x="4510623" y="3878738"/>
                  </a:lnTo>
                  <a:lnTo>
                    <a:pt x="4501013" y="3924049"/>
                  </a:lnTo>
                  <a:lnTo>
                    <a:pt x="4488838" y="3968356"/>
                  </a:lnTo>
                  <a:lnTo>
                    <a:pt x="4474178" y="4011579"/>
                  </a:lnTo>
                  <a:lnTo>
                    <a:pt x="4457117" y="4053634"/>
                  </a:lnTo>
                  <a:lnTo>
                    <a:pt x="4437737" y="4094440"/>
                  </a:lnTo>
                  <a:lnTo>
                    <a:pt x="4416120" y="4133914"/>
                  </a:lnTo>
                  <a:lnTo>
                    <a:pt x="4392348" y="4171976"/>
                  </a:lnTo>
                  <a:lnTo>
                    <a:pt x="4366504" y="4208541"/>
                  </a:lnTo>
                  <a:lnTo>
                    <a:pt x="4338671" y="4243529"/>
                  </a:lnTo>
                  <a:lnTo>
                    <a:pt x="4308930" y="4276858"/>
                  </a:lnTo>
                  <a:lnTo>
                    <a:pt x="4277363" y="4308445"/>
                  </a:lnTo>
                  <a:lnTo>
                    <a:pt x="4244054" y="4338208"/>
                  </a:lnTo>
                  <a:lnTo>
                    <a:pt x="4209084" y="4366065"/>
                  </a:lnTo>
                  <a:lnTo>
                    <a:pt x="4172537" y="4391934"/>
                  </a:lnTo>
                  <a:lnTo>
                    <a:pt x="4134493" y="4415733"/>
                  </a:lnTo>
                  <a:lnTo>
                    <a:pt x="4095036" y="4437380"/>
                  </a:lnTo>
                  <a:lnTo>
                    <a:pt x="4054247" y="4456793"/>
                  </a:lnTo>
                  <a:lnTo>
                    <a:pt x="4012210" y="4473890"/>
                  </a:lnTo>
                  <a:lnTo>
                    <a:pt x="3969006" y="4488588"/>
                  </a:lnTo>
                  <a:lnTo>
                    <a:pt x="3924718" y="4500806"/>
                  </a:lnTo>
                  <a:lnTo>
                    <a:pt x="3879429" y="4510461"/>
                  </a:lnTo>
                  <a:lnTo>
                    <a:pt x="3833219" y="4517472"/>
                  </a:lnTo>
                  <a:lnTo>
                    <a:pt x="3786173" y="4521756"/>
                  </a:lnTo>
                  <a:lnTo>
                    <a:pt x="3738372" y="4523232"/>
                  </a:lnTo>
                  <a:lnTo>
                    <a:pt x="0" y="4523232"/>
                  </a:lnTo>
                  <a:lnTo>
                    <a:pt x="0" y="784860"/>
                  </a:lnTo>
                  <a:lnTo>
                    <a:pt x="1419" y="736661"/>
                  </a:lnTo>
                  <a:lnTo>
                    <a:pt x="5761" y="689110"/>
                  </a:lnTo>
                  <a:lnTo>
                    <a:pt x="12943" y="642307"/>
                  </a:lnTo>
                  <a:lnTo>
                    <a:pt x="22884" y="596350"/>
                  </a:lnTo>
                  <a:lnTo>
                    <a:pt x="35503" y="551339"/>
                  </a:lnTo>
                  <a:lnTo>
                    <a:pt x="50718" y="507373"/>
                  </a:lnTo>
                  <a:lnTo>
                    <a:pt x="68449" y="464551"/>
                  </a:lnTo>
                  <a:lnTo>
                    <a:pt x="88614" y="422972"/>
                  </a:lnTo>
                  <a:lnTo>
                    <a:pt x="111131" y="382737"/>
                  </a:lnTo>
                  <a:lnTo>
                    <a:pt x="135919" y="343943"/>
                  </a:lnTo>
                  <a:lnTo>
                    <a:pt x="162898" y="306691"/>
                  </a:lnTo>
                  <a:lnTo>
                    <a:pt x="191986" y="271079"/>
                  </a:lnTo>
                  <a:lnTo>
                    <a:pt x="223101" y="237207"/>
                  </a:lnTo>
                  <a:lnTo>
                    <a:pt x="256163" y="205174"/>
                  </a:lnTo>
                  <a:lnTo>
                    <a:pt x="291089" y="175078"/>
                  </a:lnTo>
                  <a:lnTo>
                    <a:pt x="327799" y="147021"/>
                  </a:lnTo>
                  <a:lnTo>
                    <a:pt x="366212" y="121100"/>
                  </a:lnTo>
                  <a:lnTo>
                    <a:pt x="406246" y="97415"/>
                  </a:lnTo>
                  <a:lnTo>
                    <a:pt x="447819" y="76065"/>
                  </a:lnTo>
                  <a:lnTo>
                    <a:pt x="490852" y="57149"/>
                  </a:lnTo>
                  <a:lnTo>
                    <a:pt x="535261" y="40767"/>
                  </a:lnTo>
                  <a:lnTo>
                    <a:pt x="580967" y="27018"/>
                  </a:lnTo>
                  <a:lnTo>
                    <a:pt x="627888" y="16002"/>
                  </a:lnTo>
                  <a:lnTo>
                    <a:pt x="706374" y="3810"/>
                  </a:lnTo>
                  <a:lnTo>
                    <a:pt x="78486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324421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10" dirty="0">
                <a:solidFill>
                  <a:srgbClr val="252525"/>
                </a:solidFill>
              </a:rPr>
              <a:t>Use</a:t>
            </a:r>
            <a:r>
              <a:rPr sz="3050" spc="-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of</a:t>
            </a:r>
            <a:r>
              <a:rPr sz="3050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LFP</a:t>
            </a:r>
            <a:r>
              <a:rPr sz="3050" spc="-5" dirty="0">
                <a:solidFill>
                  <a:srgbClr val="252525"/>
                </a:solidFill>
              </a:rPr>
              <a:t> Batteries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207263" y="1502663"/>
            <a:ext cx="5066665" cy="5032375"/>
          </a:xfrm>
          <a:custGeom>
            <a:avLst/>
            <a:gdLst/>
            <a:ahLst/>
            <a:cxnLst/>
            <a:rect l="l" t="t" r="r" b="b"/>
            <a:pathLst>
              <a:path w="5066665" h="5032375">
                <a:moveTo>
                  <a:pt x="5066538" y="5032248"/>
                </a:moveTo>
                <a:lnTo>
                  <a:pt x="5066538" y="0"/>
                </a:lnTo>
                <a:lnTo>
                  <a:pt x="0" y="0"/>
                </a:lnTo>
                <a:lnTo>
                  <a:pt x="0" y="5032248"/>
                </a:lnTo>
                <a:lnTo>
                  <a:pt x="5066538" y="5032248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 algn="just">
              <a:lnSpc>
                <a:spcPct val="101499"/>
              </a:lnSpc>
              <a:spcBef>
                <a:spcPts val="90"/>
              </a:spcBef>
              <a:tabLst>
                <a:tab pos="2270760" algn="l"/>
                <a:tab pos="4128770" algn="l"/>
              </a:tabLst>
            </a:pPr>
            <a:r>
              <a:rPr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pc="15" dirty="0"/>
              <a:t>As </a:t>
            </a:r>
            <a:r>
              <a:rPr spc="10" dirty="0"/>
              <a:t>of September </a:t>
            </a:r>
            <a:r>
              <a:rPr spc="15" dirty="0"/>
              <a:t>2022, LFP </a:t>
            </a:r>
            <a:r>
              <a:rPr spc="10" dirty="0"/>
              <a:t>type </a:t>
            </a:r>
            <a:r>
              <a:rPr spc="15" dirty="0"/>
              <a:t> </a:t>
            </a:r>
            <a:r>
              <a:rPr spc="20" dirty="0"/>
              <a:t>b</a:t>
            </a:r>
            <a:r>
              <a:rPr spc="-10" dirty="0"/>
              <a:t>a</a:t>
            </a:r>
            <a:r>
              <a:rPr spc="-30" dirty="0"/>
              <a:t>t</a:t>
            </a:r>
            <a:r>
              <a:rPr spc="-25" dirty="0"/>
              <a:t>t</a:t>
            </a:r>
            <a:r>
              <a:rPr spc="15" dirty="0"/>
              <a:t>ery</a:t>
            </a:r>
            <a:r>
              <a:rPr dirty="0"/>
              <a:t>	</a:t>
            </a:r>
            <a:r>
              <a:rPr spc="25" dirty="0"/>
              <a:t>m</a:t>
            </a:r>
            <a:r>
              <a:rPr spc="15" dirty="0"/>
              <a:t>ar</a:t>
            </a:r>
            <a:r>
              <a:rPr spc="-75" dirty="0"/>
              <a:t>k</a:t>
            </a:r>
            <a:r>
              <a:rPr dirty="0"/>
              <a:t>e</a:t>
            </a:r>
            <a:r>
              <a:rPr spc="10" dirty="0"/>
              <a:t>t</a:t>
            </a:r>
            <a:r>
              <a:rPr dirty="0"/>
              <a:t>	</a:t>
            </a:r>
            <a:r>
              <a:rPr spc="10" dirty="0"/>
              <a:t>s</a:t>
            </a:r>
            <a:r>
              <a:rPr spc="20" dirty="0"/>
              <a:t>ha</a:t>
            </a:r>
            <a:r>
              <a:rPr spc="-25" dirty="0"/>
              <a:t>r</a:t>
            </a:r>
            <a:r>
              <a:rPr spc="10" dirty="0"/>
              <a:t>e  </a:t>
            </a:r>
            <a:r>
              <a:rPr spc="-10" dirty="0"/>
              <a:t>for</a:t>
            </a:r>
            <a:r>
              <a:rPr spc="-5" dirty="0"/>
              <a:t> </a:t>
            </a:r>
            <a:r>
              <a:rPr u="heavy" spc="-20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</a:rPr>
              <a:t>EVs</a:t>
            </a:r>
            <a:r>
              <a:rPr spc="-15" dirty="0">
                <a:solidFill>
                  <a:srgbClr val="6A9F24"/>
                </a:solidFill>
              </a:rPr>
              <a:t> </a:t>
            </a:r>
            <a:r>
              <a:rPr spc="10" dirty="0"/>
              <a:t>reached</a:t>
            </a:r>
            <a:r>
              <a:rPr spc="15" dirty="0"/>
              <a:t> </a:t>
            </a:r>
            <a:r>
              <a:rPr b="1" spc="15" dirty="0">
                <a:latin typeface="Calibri"/>
                <a:cs typeface="Calibri"/>
              </a:rPr>
              <a:t>31%</a:t>
            </a:r>
            <a:r>
              <a:rPr spc="15" dirty="0"/>
              <a:t>,</a:t>
            </a:r>
            <a:r>
              <a:rPr spc="20" dirty="0"/>
              <a:t> </a:t>
            </a:r>
            <a:r>
              <a:rPr spc="15" dirty="0"/>
              <a:t>and  </a:t>
            </a:r>
            <a:r>
              <a:rPr spc="10" dirty="0"/>
              <a:t>of </a:t>
            </a:r>
            <a:r>
              <a:rPr spc="15" dirty="0"/>
              <a:t> </a:t>
            </a:r>
            <a:r>
              <a:rPr spc="5" dirty="0"/>
              <a:t>that,</a:t>
            </a:r>
            <a:r>
              <a:rPr spc="225" dirty="0"/>
              <a:t> </a:t>
            </a:r>
            <a:r>
              <a:rPr spc="20" dirty="0"/>
              <a:t>68%</a:t>
            </a:r>
            <a:r>
              <a:rPr spc="204" dirty="0"/>
              <a:t> </a:t>
            </a:r>
            <a:r>
              <a:rPr spc="10" dirty="0"/>
              <a:t>was</a:t>
            </a:r>
            <a:r>
              <a:rPr spc="215" dirty="0"/>
              <a:t> </a:t>
            </a:r>
            <a:r>
              <a:rPr spc="5" dirty="0"/>
              <a:t>from</a:t>
            </a:r>
            <a:r>
              <a:rPr spc="225" dirty="0"/>
              <a:t> </a:t>
            </a:r>
            <a:r>
              <a:rPr spc="-35" dirty="0">
                <a:solidFill>
                  <a:srgbClr val="FF0000"/>
                </a:solidFill>
              </a:rPr>
              <a:t>Tesla</a:t>
            </a:r>
            <a:r>
              <a:rPr spc="270" dirty="0">
                <a:solidFill>
                  <a:srgbClr val="FF0000"/>
                </a:solidFill>
              </a:rPr>
              <a:t> </a:t>
            </a:r>
            <a:r>
              <a:rPr spc="15" dirty="0"/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2337" y="3128263"/>
            <a:ext cx="451358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640839" algn="l"/>
                <a:tab pos="2548890" algn="l"/>
                <a:tab pos="3957954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Chinese	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EV	</a:t>
            </a:r>
            <a:r>
              <a:rPr sz="2600" spc="25" dirty="0">
                <a:solidFill>
                  <a:srgbClr val="3F3F3F"/>
                </a:solidFill>
                <a:latin typeface="Calibri"/>
                <a:cs typeface="Calibri"/>
              </a:rPr>
              <a:t>m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-70" dirty="0">
                <a:solidFill>
                  <a:srgbClr val="3F3F3F"/>
                </a:solidFill>
                <a:latin typeface="Calibri"/>
                <a:cs typeface="Calibri"/>
              </a:rPr>
              <a:t>k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er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6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600" spc="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150" y="3391154"/>
            <a:ext cx="4889500" cy="110934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235"/>
              </a:spcBef>
            </a:pP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production</a:t>
            </a:r>
            <a:r>
              <a:rPr sz="26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alone.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-40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LFP</a:t>
            </a:r>
            <a:r>
              <a:rPr sz="2600" spc="3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type</a:t>
            </a:r>
            <a:r>
              <a:rPr sz="2600" spc="3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production</a:t>
            </a:r>
            <a:r>
              <a:rPr sz="2600" spc="3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600" spc="3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expected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337" y="4474704"/>
            <a:ext cx="4514850" cy="1635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499"/>
              </a:lnSpc>
              <a:spcBef>
                <a:spcPts val="90"/>
              </a:spcBef>
              <a:tabLst>
                <a:tab pos="1926589" algn="l"/>
                <a:tab pos="3718560" algn="l"/>
              </a:tabLst>
            </a:pP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to   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rise   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further    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and </a:t>
            </a:r>
            <a:r>
              <a:rPr sz="26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600" spc="-45" dirty="0">
                <a:solidFill>
                  <a:srgbClr val="3F3F3F"/>
                </a:solidFill>
                <a:latin typeface="Calibri"/>
                <a:cs typeface="Calibri"/>
              </a:rPr>
              <a:t>x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ceeds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2600" u="heavy" spc="5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lithiu</a:t>
            </a:r>
            <a:r>
              <a:rPr sz="2600" u="heavy" spc="30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m</a:t>
            </a:r>
            <a:r>
              <a:rPr sz="2600" u="heavy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	</a:t>
            </a:r>
            <a:r>
              <a:rPr sz="2600" u="heavy" spc="10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nic</a:t>
            </a:r>
            <a:r>
              <a:rPr sz="2600" u="heavy" spc="-75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k</a:t>
            </a:r>
            <a:r>
              <a:rPr sz="2600" u="heavy" spc="10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el </a:t>
            </a:r>
            <a:r>
              <a:rPr sz="2600" spc="5" dirty="0">
                <a:solidFill>
                  <a:srgbClr val="6A9F24"/>
                </a:solidFill>
                <a:latin typeface="Calibri"/>
                <a:cs typeface="Calibri"/>
              </a:rPr>
              <a:t> </a:t>
            </a:r>
            <a:r>
              <a:rPr sz="2600" u="heavy" spc="10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manganese </a:t>
            </a:r>
            <a:r>
              <a:rPr sz="2600" u="heavy" spc="5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cobalt </a:t>
            </a:r>
            <a:r>
              <a:rPr sz="2600" u="heavy" dirty="0">
                <a:solidFill>
                  <a:srgbClr val="6A9F24"/>
                </a:solidFill>
                <a:uFill>
                  <a:solidFill>
                    <a:srgbClr val="6A9E24"/>
                  </a:solidFill>
                </a:uFill>
                <a:latin typeface="Calibri"/>
                <a:cs typeface="Calibri"/>
              </a:rPr>
              <a:t>oxides</a:t>
            </a:r>
            <a:r>
              <a:rPr sz="2600" dirty="0">
                <a:solidFill>
                  <a:srgbClr val="6A9F24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(NMC)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type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batteries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in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2028.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28539" y="1480438"/>
            <a:ext cx="4621530" cy="4621530"/>
            <a:chOff x="5328539" y="1480438"/>
            <a:chExt cx="4621530" cy="46215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0106" y="1569364"/>
              <a:ext cx="4434840" cy="44390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77434" y="1529333"/>
              <a:ext cx="4523740" cy="4523740"/>
            </a:xfrm>
            <a:custGeom>
              <a:avLst/>
              <a:gdLst/>
              <a:ahLst/>
              <a:cxnLst/>
              <a:rect l="l" t="t" r="r" b="b"/>
              <a:pathLst>
                <a:path w="4523740" h="4523740">
                  <a:moveTo>
                    <a:pt x="784860" y="0"/>
                  </a:moveTo>
                  <a:lnTo>
                    <a:pt x="4523232" y="0"/>
                  </a:lnTo>
                  <a:lnTo>
                    <a:pt x="4523232" y="3737610"/>
                  </a:lnTo>
                  <a:lnTo>
                    <a:pt x="4521814" y="3785437"/>
                  </a:lnTo>
                  <a:lnTo>
                    <a:pt x="4517584" y="3832507"/>
                  </a:lnTo>
                  <a:lnTo>
                    <a:pt x="4510623" y="3878738"/>
                  </a:lnTo>
                  <a:lnTo>
                    <a:pt x="4501013" y="3924049"/>
                  </a:lnTo>
                  <a:lnTo>
                    <a:pt x="4488838" y="3968356"/>
                  </a:lnTo>
                  <a:lnTo>
                    <a:pt x="4474178" y="4011579"/>
                  </a:lnTo>
                  <a:lnTo>
                    <a:pt x="4457117" y="4053634"/>
                  </a:lnTo>
                  <a:lnTo>
                    <a:pt x="4437737" y="4094440"/>
                  </a:lnTo>
                  <a:lnTo>
                    <a:pt x="4416120" y="4133914"/>
                  </a:lnTo>
                  <a:lnTo>
                    <a:pt x="4392348" y="4171976"/>
                  </a:lnTo>
                  <a:lnTo>
                    <a:pt x="4366504" y="4208541"/>
                  </a:lnTo>
                  <a:lnTo>
                    <a:pt x="4338671" y="4243529"/>
                  </a:lnTo>
                  <a:lnTo>
                    <a:pt x="4308930" y="4276858"/>
                  </a:lnTo>
                  <a:lnTo>
                    <a:pt x="4277363" y="4308445"/>
                  </a:lnTo>
                  <a:lnTo>
                    <a:pt x="4244054" y="4338208"/>
                  </a:lnTo>
                  <a:lnTo>
                    <a:pt x="4209084" y="4366065"/>
                  </a:lnTo>
                  <a:lnTo>
                    <a:pt x="4172537" y="4391934"/>
                  </a:lnTo>
                  <a:lnTo>
                    <a:pt x="4134493" y="4415733"/>
                  </a:lnTo>
                  <a:lnTo>
                    <a:pt x="4095036" y="4437380"/>
                  </a:lnTo>
                  <a:lnTo>
                    <a:pt x="4054247" y="4456793"/>
                  </a:lnTo>
                  <a:lnTo>
                    <a:pt x="4012210" y="4473890"/>
                  </a:lnTo>
                  <a:lnTo>
                    <a:pt x="3969006" y="4488588"/>
                  </a:lnTo>
                  <a:lnTo>
                    <a:pt x="3924718" y="4500806"/>
                  </a:lnTo>
                  <a:lnTo>
                    <a:pt x="3879429" y="4510461"/>
                  </a:lnTo>
                  <a:lnTo>
                    <a:pt x="3833219" y="4517472"/>
                  </a:lnTo>
                  <a:lnTo>
                    <a:pt x="3786173" y="4521756"/>
                  </a:lnTo>
                  <a:lnTo>
                    <a:pt x="3738372" y="4523232"/>
                  </a:lnTo>
                  <a:lnTo>
                    <a:pt x="0" y="4523232"/>
                  </a:lnTo>
                  <a:lnTo>
                    <a:pt x="0" y="784860"/>
                  </a:lnTo>
                  <a:lnTo>
                    <a:pt x="1419" y="736661"/>
                  </a:lnTo>
                  <a:lnTo>
                    <a:pt x="5761" y="689110"/>
                  </a:lnTo>
                  <a:lnTo>
                    <a:pt x="12943" y="642307"/>
                  </a:lnTo>
                  <a:lnTo>
                    <a:pt x="22884" y="596350"/>
                  </a:lnTo>
                  <a:lnTo>
                    <a:pt x="35503" y="551339"/>
                  </a:lnTo>
                  <a:lnTo>
                    <a:pt x="50718" y="507373"/>
                  </a:lnTo>
                  <a:lnTo>
                    <a:pt x="68449" y="464551"/>
                  </a:lnTo>
                  <a:lnTo>
                    <a:pt x="88614" y="422972"/>
                  </a:lnTo>
                  <a:lnTo>
                    <a:pt x="111131" y="382737"/>
                  </a:lnTo>
                  <a:lnTo>
                    <a:pt x="135919" y="343943"/>
                  </a:lnTo>
                  <a:lnTo>
                    <a:pt x="162898" y="306691"/>
                  </a:lnTo>
                  <a:lnTo>
                    <a:pt x="191986" y="271079"/>
                  </a:lnTo>
                  <a:lnTo>
                    <a:pt x="223101" y="237207"/>
                  </a:lnTo>
                  <a:lnTo>
                    <a:pt x="256163" y="205174"/>
                  </a:lnTo>
                  <a:lnTo>
                    <a:pt x="291089" y="175078"/>
                  </a:lnTo>
                  <a:lnTo>
                    <a:pt x="327799" y="147021"/>
                  </a:lnTo>
                  <a:lnTo>
                    <a:pt x="366212" y="121100"/>
                  </a:lnTo>
                  <a:lnTo>
                    <a:pt x="406246" y="97415"/>
                  </a:lnTo>
                  <a:lnTo>
                    <a:pt x="447819" y="76065"/>
                  </a:lnTo>
                  <a:lnTo>
                    <a:pt x="490852" y="57149"/>
                  </a:lnTo>
                  <a:lnTo>
                    <a:pt x="535261" y="40767"/>
                  </a:lnTo>
                  <a:lnTo>
                    <a:pt x="580967" y="27018"/>
                  </a:lnTo>
                  <a:lnTo>
                    <a:pt x="627888" y="16002"/>
                  </a:lnTo>
                  <a:lnTo>
                    <a:pt x="706374" y="3810"/>
                  </a:lnTo>
                  <a:lnTo>
                    <a:pt x="78486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0106" y="1569364"/>
              <a:ext cx="4434840" cy="44390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77434" y="1529333"/>
              <a:ext cx="4523740" cy="4523740"/>
            </a:xfrm>
            <a:custGeom>
              <a:avLst/>
              <a:gdLst/>
              <a:ahLst/>
              <a:cxnLst/>
              <a:rect l="l" t="t" r="r" b="b"/>
              <a:pathLst>
                <a:path w="4523740" h="4523740">
                  <a:moveTo>
                    <a:pt x="784860" y="0"/>
                  </a:moveTo>
                  <a:lnTo>
                    <a:pt x="4523232" y="0"/>
                  </a:lnTo>
                  <a:lnTo>
                    <a:pt x="4523232" y="3737610"/>
                  </a:lnTo>
                  <a:lnTo>
                    <a:pt x="4521814" y="3785437"/>
                  </a:lnTo>
                  <a:lnTo>
                    <a:pt x="4517584" y="3832507"/>
                  </a:lnTo>
                  <a:lnTo>
                    <a:pt x="4510623" y="3878738"/>
                  </a:lnTo>
                  <a:lnTo>
                    <a:pt x="4501013" y="3924049"/>
                  </a:lnTo>
                  <a:lnTo>
                    <a:pt x="4488838" y="3968356"/>
                  </a:lnTo>
                  <a:lnTo>
                    <a:pt x="4474178" y="4011579"/>
                  </a:lnTo>
                  <a:lnTo>
                    <a:pt x="4457117" y="4053634"/>
                  </a:lnTo>
                  <a:lnTo>
                    <a:pt x="4437737" y="4094440"/>
                  </a:lnTo>
                  <a:lnTo>
                    <a:pt x="4416120" y="4133914"/>
                  </a:lnTo>
                  <a:lnTo>
                    <a:pt x="4392348" y="4171976"/>
                  </a:lnTo>
                  <a:lnTo>
                    <a:pt x="4366504" y="4208541"/>
                  </a:lnTo>
                  <a:lnTo>
                    <a:pt x="4338671" y="4243529"/>
                  </a:lnTo>
                  <a:lnTo>
                    <a:pt x="4308930" y="4276858"/>
                  </a:lnTo>
                  <a:lnTo>
                    <a:pt x="4277363" y="4308445"/>
                  </a:lnTo>
                  <a:lnTo>
                    <a:pt x="4244054" y="4338208"/>
                  </a:lnTo>
                  <a:lnTo>
                    <a:pt x="4209084" y="4366065"/>
                  </a:lnTo>
                  <a:lnTo>
                    <a:pt x="4172537" y="4391934"/>
                  </a:lnTo>
                  <a:lnTo>
                    <a:pt x="4134493" y="4415733"/>
                  </a:lnTo>
                  <a:lnTo>
                    <a:pt x="4095036" y="4437380"/>
                  </a:lnTo>
                  <a:lnTo>
                    <a:pt x="4054247" y="4456793"/>
                  </a:lnTo>
                  <a:lnTo>
                    <a:pt x="4012210" y="4473890"/>
                  </a:lnTo>
                  <a:lnTo>
                    <a:pt x="3969006" y="4488588"/>
                  </a:lnTo>
                  <a:lnTo>
                    <a:pt x="3924718" y="4500806"/>
                  </a:lnTo>
                  <a:lnTo>
                    <a:pt x="3879429" y="4510461"/>
                  </a:lnTo>
                  <a:lnTo>
                    <a:pt x="3833219" y="4517472"/>
                  </a:lnTo>
                  <a:lnTo>
                    <a:pt x="3786173" y="4521756"/>
                  </a:lnTo>
                  <a:lnTo>
                    <a:pt x="3738372" y="4523232"/>
                  </a:lnTo>
                  <a:lnTo>
                    <a:pt x="0" y="4523232"/>
                  </a:lnTo>
                  <a:lnTo>
                    <a:pt x="0" y="784860"/>
                  </a:lnTo>
                  <a:lnTo>
                    <a:pt x="1419" y="736661"/>
                  </a:lnTo>
                  <a:lnTo>
                    <a:pt x="5761" y="689110"/>
                  </a:lnTo>
                  <a:lnTo>
                    <a:pt x="12943" y="642307"/>
                  </a:lnTo>
                  <a:lnTo>
                    <a:pt x="22884" y="596350"/>
                  </a:lnTo>
                  <a:lnTo>
                    <a:pt x="35503" y="551339"/>
                  </a:lnTo>
                  <a:lnTo>
                    <a:pt x="50718" y="507373"/>
                  </a:lnTo>
                  <a:lnTo>
                    <a:pt x="68449" y="464551"/>
                  </a:lnTo>
                  <a:lnTo>
                    <a:pt x="88614" y="422972"/>
                  </a:lnTo>
                  <a:lnTo>
                    <a:pt x="111131" y="382737"/>
                  </a:lnTo>
                  <a:lnTo>
                    <a:pt x="135919" y="343943"/>
                  </a:lnTo>
                  <a:lnTo>
                    <a:pt x="162898" y="306691"/>
                  </a:lnTo>
                  <a:lnTo>
                    <a:pt x="191986" y="271079"/>
                  </a:lnTo>
                  <a:lnTo>
                    <a:pt x="223101" y="237207"/>
                  </a:lnTo>
                  <a:lnTo>
                    <a:pt x="256163" y="205174"/>
                  </a:lnTo>
                  <a:lnTo>
                    <a:pt x="291089" y="175078"/>
                  </a:lnTo>
                  <a:lnTo>
                    <a:pt x="327799" y="147021"/>
                  </a:lnTo>
                  <a:lnTo>
                    <a:pt x="366212" y="121100"/>
                  </a:lnTo>
                  <a:lnTo>
                    <a:pt x="406246" y="97415"/>
                  </a:lnTo>
                  <a:lnTo>
                    <a:pt x="447819" y="76065"/>
                  </a:lnTo>
                  <a:lnTo>
                    <a:pt x="490852" y="57149"/>
                  </a:lnTo>
                  <a:lnTo>
                    <a:pt x="535261" y="40767"/>
                  </a:lnTo>
                  <a:lnTo>
                    <a:pt x="580967" y="27018"/>
                  </a:lnTo>
                  <a:lnTo>
                    <a:pt x="627888" y="16002"/>
                  </a:lnTo>
                  <a:lnTo>
                    <a:pt x="706374" y="3810"/>
                  </a:lnTo>
                  <a:lnTo>
                    <a:pt x="78486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73" y="1454850"/>
            <a:ext cx="502285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0"/>
              </a:lnSpc>
            </a:pPr>
            <a:r>
              <a:rPr sz="3050" b="1" dirty="0">
                <a:solidFill>
                  <a:srgbClr val="252525"/>
                </a:solidFill>
                <a:latin typeface="Calibri"/>
                <a:cs typeface="Calibri"/>
              </a:rPr>
              <a:t>List</a:t>
            </a:r>
            <a:r>
              <a:rPr sz="3050" b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050" b="1" spc="1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305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050" b="1" spc="10" dirty="0">
                <a:solidFill>
                  <a:srgbClr val="252525"/>
                </a:solidFill>
                <a:latin typeface="Calibri"/>
                <a:cs typeface="Calibri"/>
              </a:rPr>
              <a:t>Solar</a:t>
            </a:r>
            <a:r>
              <a:rPr sz="305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050" b="1" spc="-5" dirty="0">
                <a:solidFill>
                  <a:srgbClr val="252525"/>
                </a:solidFill>
                <a:latin typeface="Calibri"/>
                <a:cs typeface="Calibri"/>
              </a:rPr>
              <a:t>Panel</a:t>
            </a:r>
            <a:r>
              <a:rPr sz="3050" b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050" b="1" spc="5" dirty="0">
                <a:solidFill>
                  <a:srgbClr val="252525"/>
                </a:solidFill>
                <a:latin typeface="Calibri"/>
                <a:cs typeface="Calibri"/>
              </a:rPr>
              <a:t>Components</a:t>
            </a:r>
            <a:endParaRPr sz="30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" y="1386839"/>
            <a:ext cx="9966959" cy="60266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1844" y="356872"/>
            <a:ext cx="44958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252525"/>
                </a:solidFill>
                <a:latin typeface="Century Gothic"/>
                <a:cs typeface="Century Gothic"/>
              </a:rPr>
              <a:t>II.</a:t>
            </a:r>
            <a:r>
              <a:rPr sz="2500" spc="-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Application</a:t>
            </a:r>
            <a:r>
              <a:rPr sz="2500" spc="-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in</a:t>
            </a:r>
            <a:r>
              <a:rPr sz="2500" spc="-3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Solar</a:t>
            </a:r>
            <a:r>
              <a:rPr sz="25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Panels</a:t>
            </a:r>
            <a:endParaRPr sz="2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562165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5" dirty="0">
                <a:solidFill>
                  <a:srgbClr val="252525"/>
                </a:solidFill>
              </a:rPr>
              <a:t>Role</a:t>
            </a:r>
            <a:r>
              <a:rPr sz="3050" spc="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of</a:t>
            </a:r>
            <a:r>
              <a:rPr sz="3050" spc="5" dirty="0">
                <a:solidFill>
                  <a:srgbClr val="252525"/>
                </a:solidFill>
              </a:rPr>
              <a:t> Phosphorus</a:t>
            </a:r>
            <a:r>
              <a:rPr sz="3050" spc="-1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in</a:t>
            </a:r>
            <a:r>
              <a:rPr sz="3050" spc="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Solar</a:t>
            </a:r>
            <a:r>
              <a:rPr sz="3050" spc="30" dirty="0">
                <a:solidFill>
                  <a:srgbClr val="252525"/>
                </a:solidFill>
              </a:rPr>
              <a:t> </a:t>
            </a:r>
            <a:r>
              <a:rPr sz="3050" dirty="0">
                <a:solidFill>
                  <a:srgbClr val="252525"/>
                </a:solidFill>
              </a:rPr>
              <a:t>Panels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545591" y="1502663"/>
            <a:ext cx="9306560" cy="5530850"/>
          </a:xfrm>
          <a:custGeom>
            <a:avLst/>
            <a:gdLst/>
            <a:ahLst/>
            <a:cxnLst/>
            <a:rect l="l" t="t" r="r" b="b"/>
            <a:pathLst>
              <a:path w="9306560" h="5530850">
                <a:moveTo>
                  <a:pt x="9306306" y="5530596"/>
                </a:moveTo>
                <a:lnTo>
                  <a:pt x="9306306" y="0"/>
                </a:lnTo>
                <a:lnTo>
                  <a:pt x="0" y="0"/>
                </a:lnTo>
                <a:lnTo>
                  <a:pt x="0" y="5530596"/>
                </a:lnTo>
                <a:lnTo>
                  <a:pt x="9306306" y="5530596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3476" y="1518922"/>
            <a:ext cx="9131935" cy="4970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715" indent="-377190" algn="just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Phosphorus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essential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in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creating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N-type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semiconductor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materials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used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in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solar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panels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various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electronic devices.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libri"/>
              <a:cs typeface="Calibri"/>
            </a:endParaRPr>
          </a:p>
          <a:p>
            <a:pPr marL="389255" marR="5080" indent="-377190" algn="just">
              <a:lnSpc>
                <a:spcPct val="101499"/>
              </a:lnSpc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It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is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commonly used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to create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the N-type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layer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silicon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solar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cells.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alibri"/>
              <a:cs typeface="Calibri"/>
            </a:endParaRPr>
          </a:p>
          <a:p>
            <a:pPr marL="389255" marR="6350" indent="-377190" algn="just">
              <a:lnSpc>
                <a:spcPct val="101499"/>
              </a:lnSpc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In N-type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silicon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solar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panels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phosphorus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atoms are introduced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create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an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excess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electrons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contributing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semiconductor's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negative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charge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carriers.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libri"/>
              <a:cs typeface="Calibri"/>
            </a:endParaRPr>
          </a:p>
          <a:p>
            <a:pPr marL="389255" marR="6985" indent="-377190" algn="just">
              <a:lnSpc>
                <a:spcPct val="101499"/>
              </a:lnSpc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These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extra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electrons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facilitate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movement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electrical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current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in solar cells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which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necessary 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photovoltaic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effect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generate</a:t>
            </a:r>
            <a:r>
              <a:rPr sz="26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electricity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from sunlight.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562165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-5" dirty="0">
                <a:solidFill>
                  <a:srgbClr val="252525"/>
                </a:solidFill>
              </a:rPr>
              <a:t>Role</a:t>
            </a:r>
            <a:r>
              <a:rPr sz="3050" spc="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of</a:t>
            </a:r>
            <a:r>
              <a:rPr sz="3050" spc="5" dirty="0">
                <a:solidFill>
                  <a:srgbClr val="252525"/>
                </a:solidFill>
              </a:rPr>
              <a:t> Phosphorus</a:t>
            </a:r>
            <a:r>
              <a:rPr sz="3050" spc="-1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in</a:t>
            </a:r>
            <a:r>
              <a:rPr sz="3050" spc="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Solar</a:t>
            </a:r>
            <a:r>
              <a:rPr sz="3050" spc="30" dirty="0">
                <a:solidFill>
                  <a:srgbClr val="252525"/>
                </a:solidFill>
              </a:rPr>
              <a:t> </a:t>
            </a:r>
            <a:r>
              <a:rPr sz="3050" dirty="0">
                <a:solidFill>
                  <a:srgbClr val="252525"/>
                </a:solidFill>
              </a:rPr>
              <a:t>Panels</a:t>
            </a:r>
            <a:endParaRPr sz="3050"/>
          </a:p>
        </p:txBody>
      </p:sp>
      <p:sp>
        <p:nvSpPr>
          <p:cNvPr id="3" name="object 3"/>
          <p:cNvSpPr/>
          <p:nvPr/>
        </p:nvSpPr>
        <p:spPr>
          <a:xfrm>
            <a:off x="404622" y="1304543"/>
            <a:ext cx="9447530" cy="981710"/>
          </a:xfrm>
          <a:custGeom>
            <a:avLst/>
            <a:gdLst/>
            <a:ahLst/>
            <a:cxnLst/>
            <a:rect l="l" t="t" r="r" b="b"/>
            <a:pathLst>
              <a:path w="9447530" h="981710">
                <a:moveTo>
                  <a:pt x="9447276" y="0"/>
                </a:moveTo>
                <a:lnTo>
                  <a:pt x="0" y="0"/>
                </a:lnTo>
                <a:lnTo>
                  <a:pt x="0" y="956945"/>
                </a:lnTo>
                <a:lnTo>
                  <a:pt x="0" y="981456"/>
                </a:lnTo>
                <a:lnTo>
                  <a:pt x="143256" y="981456"/>
                </a:lnTo>
                <a:lnTo>
                  <a:pt x="143256" y="956945"/>
                </a:lnTo>
                <a:lnTo>
                  <a:pt x="9447276" y="956945"/>
                </a:lnTo>
                <a:lnTo>
                  <a:pt x="9447276" y="0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505" y="1320802"/>
            <a:ext cx="8749030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silicon (Si)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used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in solar panels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improve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quantity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available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electrons.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48513" y="2261489"/>
            <a:ext cx="10156190" cy="3295650"/>
            <a:chOff x="-48513" y="2261489"/>
            <a:chExt cx="10156190" cy="32956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7" y="2354580"/>
              <a:ext cx="10028681" cy="31089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1" y="2310384"/>
              <a:ext cx="10058400" cy="3197860"/>
            </a:xfrm>
            <a:custGeom>
              <a:avLst/>
              <a:gdLst/>
              <a:ahLst/>
              <a:cxnLst/>
              <a:rect l="l" t="t" r="r" b="b"/>
              <a:pathLst>
                <a:path w="10058400" h="3197860">
                  <a:moveTo>
                    <a:pt x="10058019" y="2863105"/>
                  </a:moveTo>
                  <a:lnTo>
                    <a:pt x="10037374" y="2904487"/>
                  </a:lnTo>
                  <a:lnTo>
                    <a:pt x="10013627" y="2943738"/>
                  </a:lnTo>
                  <a:lnTo>
                    <a:pt x="9986884" y="2980836"/>
                  </a:lnTo>
                  <a:lnTo>
                    <a:pt x="9957312" y="3015609"/>
                  </a:lnTo>
                  <a:lnTo>
                    <a:pt x="9925080" y="3047883"/>
                  </a:lnTo>
                  <a:lnTo>
                    <a:pt x="9890354" y="3077485"/>
                  </a:lnTo>
                  <a:lnTo>
                    <a:pt x="9853302" y="3104243"/>
                  </a:lnTo>
                  <a:lnTo>
                    <a:pt x="9814093" y="3127982"/>
                  </a:lnTo>
                  <a:lnTo>
                    <a:pt x="9772893" y="3148531"/>
                  </a:lnTo>
                  <a:lnTo>
                    <a:pt x="9729871" y="3165715"/>
                  </a:lnTo>
                  <a:lnTo>
                    <a:pt x="9685193" y="3179363"/>
                  </a:lnTo>
                  <a:lnTo>
                    <a:pt x="9639028" y="3189300"/>
                  </a:lnTo>
                  <a:lnTo>
                    <a:pt x="9591543" y="3195354"/>
                  </a:lnTo>
                  <a:lnTo>
                    <a:pt x="9542906" y="3197351"/>
                  </a:lnTo>
                  <a:lnTo>
                    <a:pt x="0" y="3197352"/>
                  </a:lnTo>
                </a:path>
                <a:path w="10058400" h="3197860">
                  <a:moveTo>
                    <a:pt x="0" y="431645"/>
                  </a:moveTo>
                  <a:lnTo>
                    <a:pt x="17471" y="372226"/>
                  </a:lnTo>
                  <a:lnTo>
                    <a:pt x="35684" y="328004"/>
                  </a:lnTo>
                  <a:lnTo>
                    <a:pt x="57466" y="285717"/>
                  </a:lnTo>
                  <a:lnTo>
                    <a:pt x="82655" y="245557"/>
                  </a:lnTo>
                  <a:lnTo>
                    <a:pt x="111085" y="207716"/>
                  </a:lnTo>
                  <a:lnTo>
                    <a:pt x="142592" y="172385"/>
                  </a:lnTo>
                  <a:lnTo>
                    <a:pt x="177012" y="139755"/>
                  </a:lnTo>
                  <a:lnTo>
                    <a:pt x="214179" y="110018"/>
                  </a:lnTo>
                  <a:lnTo>
                    <a:pt x="253931" y="83365"/>
                  </a:lnTo>
                  <a:lnTo>
                    <a:pt x="296101" y="59989"/>
                  </a:lnTo>
                  <a:lnTo>
                    <a:pt x="340526" y="40080"/>
                  </a:lnTo>
                  <a:lnTo>
                    <a:pt x="387041" y="23829"/>
                  </a:lnTo>
                  <a:lnTo>
                    <a:pt x="435482" y="11430"/>
                  </a:lnTo>
                  <a:lnTo>
                    <a:pt x="491108" y="3048"/>
                  </a:lnTo>
                  <a:lnTo>
                    <a:pt x="547496" y="0"/>
                  </a:lnTo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7" y="2354580"/>
              <a:ext cx="10028681" cy="31089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1" y="2310384"/>
              <a:ext cx="10058400" cy="3197860"/>
            </a:xfrm>
            <a:custGeom>
              <a:avLst/>
              <a:gdLst/>
              <a:ahLst/>
              <a:cxnLst/>
              <a:rect l="l" t="t" r="r" b="b"/>
              <a:pathLst>
                <a:path w="10058400" h="3197860">
                  <a:moveTo>
                    <a:pt x="547496" y="0"/>
                  </a:moveTo>
                  <a:lnTo>
                    <a:pt x="10058019" y="0"/>
                  </a:lnTo>
                </a:path>
                <a:path w="10058400" h="3197860">
                  <a:moveTo>
                    <a:pt x="10058019" y="2863105"/>
                  </a:moveTo>
                  <a:lnTo>
                    <a:pt x="10037374" y="2904487"/>
                  </a:lnTo>
                  <a:lnTo>
                    <a:pt x="10013627" y="2943738"/>
                  </a:lnTo>
                  <a:lnTo>
                    <a:pt x="9986884" y="2980836"/>
                  </a:lnTo>
                  <a:lnTo>
                    <a:pt x="9957312" y="3015609"/>
                  </a:lnTo>
                  <a:lnTo>
                    <a:pt x="9925080" y="3047883"/>
                  </a:lnTo>
                  <a:lnTo>
                    <a:pt x="9890354" y="3077485"/>
                  </a:lnTo>
                  <a:lnTo>
                    <a:pt x="9853302" y="3104243"/>
                  </a:lnTo>
                  <a:lnTo>
                    <a:pt x="9814093" y="3127982"/>
                  </a:lnTo>
                  <a:lnTo>
                    <a:pt x="9772893" y="3148531"/>
                  </a:lnTo>
                  <a:lnTo>
                    <a:pt x="9729871" y="3165715"/>
                  </a:lnTo>
                  <a:lnTo>
                    <a:pt x="9685193" y="3179363"/>
                  </a:lnTo>
                  <a:lnTo>
                    <a:pt x="9639028" y="3189300"/>
                  </a:lnTo>
                  <a:lnTo>
                    <a:pt x="9591543" y="3195354"/>
                  </a:lnTo>
                  <a:lnTo>
                    <a:pt x="9542906" y="3197352"/>
                  </a:lnTo>
                  <a:lnTo>
                    <a:pt x="0" y="3197352"/>
                  </a:lnTo>
                </a:path>
                <a:path w="10058400" h="3197860">
                  <a:moveTo>
                    <a:pt x="0" y="431645"/>
                  </a:moveTo>
                  <a:lnTo>
                    <a:pt x="17471" y="372226"/>
                  </a:lnTo>
                  <a:lnTo>
                    <a:pt x="35684" y="328004"/>
                  </a:lnTo>
                  <a:lnTo>
                    <a:pt x="57466" y="285717"/>
                  </a:lnTo>
                  <a:lnTo>
                    <a:pt x="82655" y="245557"/>
                  </a:lnTo>
                  <a:lnTo>
                    <a:pt x="111085" y="207716"/>
                  </a:lnTo>
                  <a:lnTo>
                    <a:pt x="142592" y="172385"/>
                  </a:lnTo>
                  <a:lnTo>
                    <a:pt x="177012" y="139755"/>
                  </a:lnTo>
                  <a:lnTo>
                    <a:pt x="214179" y="110018"/>
                  </a:lnTo>
                  <a:lnTo>
                    <a:pt x="253931" y="83365"/>
                  </a:lnTo>
                  <a:lnTo>
                    <a:pt x="296101" y="59989"/>
                  </a:lnTo>
                  <a:lnTo>
                    <a:pt x="340526" y="40080"/>
                  </a:lnTo>
                  <a:lnTo>
                    <a:pt x="387041" y="23829"/>
                  </a:lnTo>
                  <a:lnTo>
                    <a:pt x="435482" y="11430"/>
                  </a:lnTo>
                  <a:lnTo>
                    <a:pt x="491108" y="3048"/>
                  </a:lnTo>
                  <a:lnTo>
                    <a:pt x="547496" y="0"/>
                  </a:lnTo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9559" y="5661659"/>
            <a:ext cx="9448165" cy="1996439"/>
          </a:xfrm>
          <a:custGeom>
            <a:avLst/>
            <a:gdLst/>
            <a:ahLst/>
            <a:cxnLst/>
            <a:rect l="l" t="t" r="r" b="b"/>
            <a:pathLst>
              <a:path w="9448165" h="1996440">
                <a:moveTo>
                  <a:pt x="9448038" y="1996440"/>
                </a:moveTo>
                <a:lnTo>
                  <a:pt x="9448038" y="0"/>
                </a:lnTo>
                <a:lnTo>
                  <a:pt x="0" y="0"/>
                </a:lnTo>
                <a:lnTo>
                  <a:pt x="0" y="1996440"/>
                </a:lnTo>
                <a:lnTo>
                  <a:pt x="9448038" y="1996440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8206" y="5677918"/>
            <a:ext cx="8941435" cy="1774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Phosphorus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(P)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boron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(B)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are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bonded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opposing 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layers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silicon.</a:t>
            </a:r>
            <a:endParaRPr sz="2600">
              <a:latin typeface="Calibri"/>
              <a:cs typeface="Calibri"/>
            </a:endParaRPr>
          </a:p>
          <a:p>
            <a:pPr marL="389255" marR="302260" indent="-377190">
              <a:lnSpc>
                <a:spcPct val="101499"/>
              </a:lnSpc>
              <a:spcBef>
                <a:spcPts val="110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P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adds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additional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available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electrons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provides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negative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charge.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638048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5" dirty="0">
                <a:solidFill>
                  <a:srgbClr val="252525"/>
                </a:solidFill>
              </a:rPr>
              <a:t>III.</a:t>
            </a:r>
            <a:r>
              <a:rPr sz="3050" spc="15" dirty="0">
                <a:solidFill>
                  <a:srgbClr val="252525"/>
                </a:solidFill>
              </a:rPr>
              <a:t> </a:t>
            </a:r>
            <a:r>
              <a:rPr sz="3050" spc="5" dirty="0">
                <a:solidFill>
                  <a:srgbClr val="252525"/>
                </a:solidFill>
              </a:rPr>
              <a:t>Phosphorus</a:t>
            </a:r>
            <a:r>
              <a:rPr sz="3050" spc="-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in</a:t>
            </a:r>
            <a:r>
              <a:rPr sz="3050" spc="20" dirty="0">
                <a:solidFill>
                  <a:srgbClr val="252525"/>
                </a:solidFill>
              </a:rPr>
              <a:t> </a:t>
            </a:r>
            <a:r>
              <a:rPr sz="3050" spc="-5" dirty="0">
                <a:solidFill>
                  <a:srgbClr val="252525"/>
                </a:solidFill>
              </a:rPr>
              <a:t>Hydrogen</a:t>
            </a:r>
            <a:r>
              <a:rPr sz="3050" spc="10" dirty="0">
                <a:solidFill>
                  <a:srgbClr val="252525"/>
                </a:solidFill>
              </a:rPr>
              <a:t> </a:t>
            </a:r>
            <a:r>
              <a:rPr sz="3050" spc="5" dirty="0">
                <a:solidFill>
                  <a:srgbClr val="252525"/>
                </a:solidFill>
              </a:rPr>
              <a:t>Production</a:t>
            </a:r>
            <a:endParaRPr sz="30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653" y="1350263"/>
            <a:ext cx="7743443" cy="59344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566" y="1360932"/>
            <a:ext cx="8669655" cy="2154555"/>
          </a:xfrm>
          <a:custGeom>
            <a:avLst/>
            <a:gdLst/>
            <a:ahLst/>
            <a:cxnLst/>
            <a:rect l="l" t="t" r="r" b="b"/>
            <a:pathLst>
              <a:path w="8669655" h="2154554">
                <a:moveTo>
                  <a:pt x="8669274" y="2154173"/>
                </a:moveTo>
                <a:lnTo>
                  <a:pt x="8669274" y="0"/>
                </a:lnTo>
                <a:lnTo>
                  <a:pt x="0" y="0"/>
                </a:lnTo>
                <a:lnTo>
                  <a:pt x="0" y="2154174"/>
                </a:lnTo>
                <a:lnTo>
                  <a:pt x="8669274" y="2154173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212" y="1376428"/>
            <a:ext cx="8195945" cy="191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326390" indent="-377190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Phosphates can act as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catalysts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hydrogen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production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through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various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mechanisms:</a:t>
            </a:r>
            <a:endParaRPr sz="2600">
              <a:latin typeface="Calibri"/>
              <a:cs typeface="Calibri"/>
            </a:endParaRPr>
          </a:p>
          <a:p>
            <a:pPr marL="1031240" indent="-579120">
              <a:lnSpc>
                <a:spcPct val="100000"/>
              </a:lnSpc>
              <a:spcBef>
                <a:spcPts val="1150"/>
              </a:spcBef>
              <a:buClr>
                <a:srgbClr val="3394BA"/>
              </a:buClr>
              <a:buAutoNum type="arabicPeriod"/>
              <a:tabLst>
                <a:tab pos="1031240" algn="l"/>
                <a:tab pos="1031875" algn="l"/>
              </a:tabLst>
            </a:pP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Promoting</a:t>
            </a:r>
            <a:r>
              <a:rPr sz="26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water-splitting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reactions</a:t>
            </a:r>
            <a:endParaRPr sz="2600">
              <a:latin typeface="Calibri"/>
              <a:cs typeface="Calibri"/>
            </a:endParaRPr>
          </a:p>
          <a:p>
            <a:pPr marL="955675" indent="-503555">
              <a:lnSpc>
                <a:spcPct val="100000"/>
              </a:lnSpc>
              <a:spcBef>
                <a:spcPts val="1150"/>
              </a:spcBef>
              <a:buClr>
                <a:srgbClr val="3394BA"/>
              </a:buClr>
              <a:buAutoNum type="arabicPeriod"/>
              <a:tabLst>
                <a:tab pos="955675" algn="l"/>
                <a:tab pos="956310" algn="l"/>
              </a:tabLst>
            </a:pP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Facilitating</a:t>
            </a:r>
            <a:r>
              <a:rPr sz="26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hydrogenation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organic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compounds.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638048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5" dirty="0">
                <a:solidFill>
                  <a:srgbClr val="252525"/>
                </a:solidFill>
              </a:rPr>
              <a:t>III.</a:t>
            </a:r>
            <a:r>
              <a:rPr sz="3050" spc="15" dirty="0">
                <a:solidFill>
                  <a:srgbClr val="252525"/>
                </a:solidFill>
              </a:rPr>
              <a:t> </a:t>
            </a:r>
            <a:r>
              <a:rPr sz="3050" spc="5" dirty="0">
                <a:solidFill>
                  <a:srgbClr val="252525"/>
                </a:solidFill>
              </a:rPr>
              <a:t>Phosphorus</a:t>
            </a:r>
            <a:r>
              <a:rPr sz="3050" spc="-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in</a:t>
            </a:r>
            <a:r>
              <a:rPr sz="3050" spc="20" dirty="0">
                <a:solidFill>
                  <a:srgbClr val="252525"/>
                </a:solidFill>
              </a:rPr>
              <a:t> </a:t>
            </a:r>
            <a:r>
              <a:rPr sz="3050" spc="-5" dirty="0">
                <a:solidFill>
                  <a:srgbClr val="252525"/>
                </a:solidFill>
              </a:rPr>
              <a:t>Hydrogen</a:t>
            </a:r>
            <a:r>
              <a:rPr sz="3050" spc="10" dirty="0">
                <a:solidFill>
                  <a:srgbClr val="252525"/>
                </a:solidFill>
              </a:rPr>
              <a:t> </a:t>
            </a:r>
            <a:r>
              <a:rPr sz="3050" spc="5" dirty="0">
                <a:solidFill>
                  <a:srgbClr val="252525"/>
                </a:solidFill>
              </a:rPr>
              <a:t>Production</a:t>
            </a:r>
            <a:endParaRPr sz="30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4567" y="3285744"/>
            <a:ext cx="5469635" cy="43251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360932"/>
            <a:ext cx="9516745" cy="2952750"/>
          </a:xfrm>
          <a:custGeom>
            <a:avLst/>
            <a:gdLst/>
            <a:ahLst/>
            <a:cxnLst/>
            <a:rect l="l" t="t" r="r" b="b"/>
            <a:pathLst>
              <a:path w="9516745" h="2952750">
                <a:moveTo>
                  <a:pt x="9516618" y="2952749"/>
                </a:moveTo>
                <a:lnTo>
                  <a:pt x="9516618" y="0"/>
                </a:lnTo>
                <a:lnTo>
                  <a:pt x="0" y="0"/>
                </a:lnTo>
                <a:lnTo>
                  <a:pt x="0" y="2952750"/>
                </a:lnTo>
                <a:lnTo>
                  <a:pt x="9516618" y="2952749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3926" y="1376428"/>
            <a:ext cx="9341485" cy="257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 algn="just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Metal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phosphates </a:t>
            </a:r>
            <a:r>
              <a:rPr sz="2600" spc="-15" dirty="0">
                <a:solidFill>
                  <a:srgbClr val="3F3F3F"/>
                </a:solidFill>
                <a:latin typeface="Calibri"/>
                <a:cs typeface="Calibri"/>
              </a:rPr>
              <a:t>like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nickel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phosphate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or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cobalt phosphate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can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enhance the </a:t>
            </a:r>
            <a:r>
              <a:rPr sz="2600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efficiency of </a:t>
            </a:r>
            <a:r>
              <a:rPr sz="26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water </a:t>
            </a:r>
            <a:r>
              <a:rPr sz="260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electrolysis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where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water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is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split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into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hydrogen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oxygen.</a:t>
            </a:r>
            <a:endParaRPr sz="2600">
              <a:latin typeface="Calibri"/>
              <a:cs typeface="Calibri"/>
            </a:endParaRPr>
          </a:p>
          <a:p>
            <a:pPr marL="389890" marR="5080" indent="-377190" algn="just">
              <a:lnSpc>
                <a:spcPct val="101499"/>
              </a:lnSpc>
              <a:spcBef>
                <a:spcPts val="110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Certain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organic</a:t>
            </a:r>
            <a:r>
              <a:rPr sz="2600" b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phosphates</a:t>
            </a:r>
            <a:r>
              <a:rPr sz="2600" b="1" u="heavy" spc="6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can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serve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as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cocatalysts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hydrogenation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reactions,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facilitating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conversion</a:t>
            </a:r>
            <a:r>
              <a:rPr sz="260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of</a:t>
            </a:r>
            <a:r>
              <a:rPr sz="2600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organic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compounds</a:t>
            </a:r>
            <a:r>
              <a:rPr sz="26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into</a:t>
            </a:r>
            <a:r>
              <a:rPr sz="26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hydrogen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1844" y="338584"/>
            <a:ext cx="587121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5" dirty="0">
                <a:solidFill>
                  <a:srgbClr val="252525"/>
                </a:solidFill>
              </a:rPr>
              <a:t>Phosphorus</a:t>
            </a:r>
            <a:r>
              <a:rPr sz="3050" spc="-10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in</a:t>
            </a:r>
            <a:r>
              <a:rPr sz="3050" spc="15" dirty="0">
                <a:solidFill>
                  <a:srgbClr val="252525"/>
                </a:solidFill>
              </a:rPr>
              <a:t> </a:t>
            </a:r>
            <a:r>
              <a:rPr sz="3050" spc="-5" dirty="0">
                <a:solidFill>
                  <a:srgbClr val="252525"/>
                </a:solidFill>
              </a:rPr>
              <a:t>Hydrogen</a:t>
            </a:r>
            <a:r>
              <a:rPr sz="3050" spc="15" dirty="0">
                <a:solidFill>
                  <a:srgbClr val="252525"/>
                </a:solidFill>
              </a:rPr>
              <a:t> </a:t>
            </a:r>
            <a:r>
              <a:rPr sz="3050" spc="5" dirty="0">
                <a:solidFill>
                  <a:srgbClr val="252525"/>
                </a:solidFill>
              </a:rPr>
              <a:t>Production</a:t>
            </a:r>
            <a:endParaRPr sz="30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683" y="4037076"/>
            <a:ext cx="4724400" cy="36210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566" y="1336547"/>
            <a:ext cx="8845550" cy="5621020"/>
          </a:xfrm>
          <a:custGeom>
            <a:avLst/>
            <a:gdLst/>
            <a:ahLst/>
            <a:cxnLst/>
            <a:rect l="l" t="t" r="r" b="b"/>
            <a:pathLst>
              <a:path w="8845550" h="5621020">
                <a:moveTo>
                  <a:pt x="8845296" y="5620512"/>
                </a:moveTo>
                <a:lnTo>
                  <a:pt x="8845296" y="0"/>
                </a:lnTo>
                <a:lnTo>
                  <a:pt x="0" y="0"/>
                </a:lnTo>
                <a:lnTo>
                  <a:pt x="0" y="5620512"/>
                </a:lnTo>
                <a:lnTo>
                  <a:pt x="8845296" y="5620512"/>
                </a:lnTo>
                <a:close/>
              </a:path>
            </a:pathLst>
          </a:custGeom>
          <a:solidFill>
            <a:srgbClr val="E2F1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212" y="338584"/>
            <a:ext cx="8668385" cy="3987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25"/>
              </a:spcBef>
            </a:pPr>
            <a:r>
              <a:rPr sz="3050" b="1" spc="5" dirty="0">
                <a:solidFill>
                  <a:srgbClr val="252525"/>
                </a:solidFill>
                <a:latin typeface="Calibri"/>
                <a:cs typeface="Calibri"/>
              </a:rPr>
              <a:t>Conclusions</a:t>
            </a:r>
            <a:r>
              <a:rPr sz="30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050" b="1" spc="1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3050" b="1" spc="5" dirty="0">
                <a:solidFill>
                  <a:srgbClr val="252525"/>
                </a:solidFill>
                <a:latin typeface="Calibri"/>
                <a:cs typeface="Calibri"/>
              </a:rPr>
              <a:t> Recommendations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libri"/>
              <a:cs typeface="Calibri"/>
            </a:endParaRPr>
          </a:p>
          <a:p>
            <a:pPr marL="578485" marR="5080" indent="-566420">
              <a:lnSpc>
                <a:spcPts val="3320"/>
              </a:lnSpc>
              <a:spcBef>
                <a:spcPts val="5"/>
              </a:spcBef>
              <a:buClr>
                <a:srgbClr val="3394BA"/>
              </a:buClr>
              <a:buAutoNum type="arabicPeriod"/>
              <a:tabLst>
                <a:tab pos="578485" algn="l"/>
                <a:tab pos="579120" algn="l"/>
              </a:tabLst>
            </a:pP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Phosphate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resource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non-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renewable</a:t>
            </a:r>
            <a:r>
              <a:rPr sz="30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geological </a:t>
            </a:r>
            <a:r>
              <a:rPr sz="3050" spc="-6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resource.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94BA"/>
              </a:buClr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578485" indent="-566420">
              <a:lnSpc>
                <a:spcPts val="3490"/>
              </a:lnSpc>
              <a:buClr>
                <a:srgbClr val="3394BA"/>
              </a:buClr>
              <a:buAutoNum type="arabicPeriod"/>
              <a:tabLst>
                <a:tab pos="578485" algn="l"/>
                <a:tab pos="579120" algn="l"/>
                <a:tab pos="1336675" algn="l"/>
                <a:tab pos="3114675" algn="l"/>
                <a:tab pos="4516120" algn="l"/>
                <a:tab pos="5008245" algn="l"/>
                <a:tab pos="6860540" algn="l"/>
                <a:tab pos="8410575" algn="l"/>
              </a:tabLst>
            </a:pP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alcul</a:t>
            </a:r>
            <a:r>
              <a:rPr sz="3050" spc="-2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3050" spc="-4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ed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li</a:t>
            </a:r>
            <a:r>
              <a:rPr sz="3050" spc="-80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span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phosph</a:t>
            </a:r>
            <a:r>
              <a:rPr sz="3050" spc="-2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3050" spc="-3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-3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esou</a:t>
            </a:r>
            <a:r>
              <a:rPr sz="305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ce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endParaRPr sz="3050">
              <a:latin typeface="Calibri"/>
              <a:cs typeface="Calibri"/>
            </a:endParaRPr>
          </a:p>
          <a:p>
            <a:pPr marL="578485">
              <a:lnSpc>
                <a:spcPts val="3490"/>
              </a:lnSpc>
            </a:pP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346</a:t>
            </a:r>
            <a:r>
              <a:rPr sz="3050" b="1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years,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sz="30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range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from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222</a:t>
            </a:r>
            <a:r>
              <a:rPr sz="30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458</a:t>
            </a:r>
            <a:r>
              <a:rPr sz="305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years.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libri"/>
              <a:cs typeface="Calibri"/>
            </a:endParaRPr>
          </a:p>
          <a:p>
            <a:pPr marL="578485" indent="-566420">
              <a:lnSpc>
                <a:spcPct val="100000"/>
              </a:lnSpc>
              <a:buClr>
                <a:srgbClr val="3394BA"/>
              </a:buClr>
              <a:buAutoNum type="arabicPeriod" startAt="3"/>
              <a:tabLst>
                <a:tab pos="578485" algn="l"/>
                <a:tab pos="579120" algn="l"/>
                <a:tab pos="2513965" algn="l"/>
                <a:tab pos="3105150" algn="l"/>
                <a:tab pos="3543300" algn="l"/>
                <a:tab pos="4848860" algn="l"/>
                <a:tab pos="5424170" algn="l"/>
                <a:tab pos="7557134" algn="l"/>
                <a:tab pos="8465820" algn="l"/>
              </a:tabLst>
            </a:pP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Phosph</a:t>
            </a:r>
            <a:r>
              <a:rPr sz="3050" spc="-20" dirty="0">
                <a:solidFill>
                  <a:srgbClr val="3F3F3F"/>
                </a:solidFill>
                <a:latin typeface="Calibri"/>
                <a:cs typeface="Calibri"/>
              </a:rPr>
              <a:t>at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as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sou</a:t>
            </a:r>
            <a:r>
              <a:rPr sz="305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ce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phosphorus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-55" dirty="0">
                <a:solidFill>
                  <a:srgbClr val="3F3F3F"/>
                </a:solidFill>
                <a:latin typeface="Calibri"/>
                <a:cs typeface="Calibri"/>
              </a:rPr>
              <a:t>f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ace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3396" y="4252936"/>
            <a:ext cx="456374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58925" algn="l"/>
                <a:tab pos="3141345" algn="l"/>
                <a:tab pos="3709035" algn="l"/>
              </a:tabLst>
            </a:pP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305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3050" spc="20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5" dirty="0">
                <a:solidFill>
                  <a:srgbClr val="3F3F3F"/>
                </a:solidFill>
                <a:latin typeface="Calibri"/>
                <a:cs typeface="Calibri"/>
              </a:rPr>
              <a:t>demand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lean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3396" y="4252936"/>
            <a:ext cx="8100695" cy="9169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4809490">
              <a:lnSpc>
                <a:spcPts val="3320"/>
              </a:lnSpc>
              <a:spcBef>
                <a:spcPts val="520"/>
              </a:spcBef>
              <a:tabLst>
                <a:tab pos="1847850" algn="l"/>
                <a:tab pos="2797175" algn="l"/>
                <a:tab pos="4741545" algn="l"/>
                <a:tab pos="5932805" algn="l"/>
                <a:tab pos="6179185" algn="l"/>
                <a:tab pos="7488555" algn="l"/>
              </a:tabLst>
            </a:pP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ene</a:t>
            </a:r>
            <a:r>
              <a:rPr sz="3050" spc="-45" dirty="0">
                <a:solidFill>
                  <a:srgbClr val="3F3F3F"/>
                </a:solidFill>
                <a:latin typeface="Calibri"/>
                <a:cs typeface="Calibri"/>
              </a:rPr>
              <a:t>r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gy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	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appli</a:t>
            </a:r>
            <a:r>
              <a:rPr sz="3050" spc="-15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3050" spc="-2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tions  includin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g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LFP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20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3050" b="1" spc="-25" dirty="0">
                <a:solidFill>
                  <a:srgbClr val="3F3F3F"/>
                </a:solidFill>
                <a:latin typeface="Calibri"/>
                <a:cs typeface="Calibri"/>
              </a:rPr>
              <a:t>att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eries,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olar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panel</a:t>
            </a:r>
            <a:r>
              <a:rPr sz="3050" b="1" spc="5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212" y="5097991"/>
            <a:ext cx="8667115" cy="1758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8485">
              <a:lnSpc>
                <a:spcPct val="100000"/>
              </a:lnSpc>
              <a:spcBef>
                <a:spcPts val="125"/>
              </a:spcBef>
            </a:pPr>
            <a:r>
              <a:rPr sz="3050" b="1" spc="-10" dirty="0">
                <a:solidFill>
                  <a:srgbClr val="3F3F3F"/>
                </a:solidFill>
                <a:latin typeface="Calibri"/>
                <a:cs typeface="Calibri"/>
              </a:rPr>
              <a:t>hydrogen</a:t>
            </a:r>
            <a:r>
              <a:rPr sz="3050" b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b="1" spc="5" dirty="0">
                <a:solidFill>
                  <a:srgbClr val="3F3F3F"/>
                </a:solidFill>
                <a:latin typeface="Calibri"/>
                <a:cs typeface="Calibri"/>
              </a:rPr>
              <a:t>production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..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libri"/>
              <a:cs typeface="Calibri"/>
            </a:endParaRPr>
          </a:p>
          <a:p>
            <a:pPr marL="578485" marR="5080" indent="-566420">
              <a:lnSpc>
                <a:spcPts val="3329"/>
              </a:lnSpc>
              <a:tabLst>
                <a:tab pos="578485" algn="l"/>
              </a:tabLst>
            </a:pPr>
            <a:r>
              <a:rPr sz="3050" spc="10" dirty="0">
                <a:solidFill>
                  <a:srgbClr val="3394BA"/>
                </a:solidFill>
                <a:latin typeface="Calibri"/>
                <a:cs typeface="Calibri"/>
              </a:rPr>
              <a:t>4.	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Sustainable</a:t>
            </a:r>
            <a:r>
              <a:rPr sz="3050" spc="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management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3050" spc="7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phosphorus</a:t>
            </a:r>
            <a:r>
              <a:rPr sz="305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remains</a:t>
            </a:r>
            <a:r>
              <a:rPr sz="305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3050" spc="-6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top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15" dirty="0">
                <a:solidFill>
                  <a:srgbClr val="3F3F3F"/>
                </a:solidFill>
                <a:latin typeface="Calibri"/>
                <a:cs typeface="Calibri"/>
              </a:rPr>
              <a:t>priority.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960" y="381000"/>
            <a:ext cx="8313420" cy="4703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75485" marR="5080" indent="-1963420">
              <a:lnSpc>
                <a:spcPct val="101000"/>
              </a:lnSpc>
              <a:spcBef>
                <a:spcPts val="90"/>
              </a:spcBef>
            </a:pPr>
            <a:r>
              <a:rPr sz="3050" dirty="0">
                <a:solidFill>
                  <a:srgbClr val="252525"/>
                </a:solidFill>
              </a:rPr>
              <a:t>What</a:t>
            </a:r>
            <a:r>
              <a:rPr sz="3050" spc="25" dirty="0">
                <a:solidFill>
                  <a:srgbClr val="252525"/>
                </a:solidFill>
              </a:rPr>
              <a:t> </a:t>
            </a:r>
            <a:r>
              <a:rPr sz="3050" spc="-5" dirty="0">
                <a:solidFill>
                  <a:srgbClr val="252525"/>
                </a:solidFill>
              </a:rPr>
              <a:t>are</a:t>
            </a:r>
            <a:r>
              <a:rPr sz="3050" spc="25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phosphorus</a:t>
            </a:r>
            <a:r>
              <a:rPr sz="3050" dirty="0">
                <a:solidFill>
                  <a:srgbClr val="252525"/>
                </a:solidFill>
              </a:rPr>
              <a:t> </a:t>
            </a:r>
            <a:r>
              <a:rPr sz="3050" spc="10" dirty="0">
                <a:solidFill>
                  <a:srgbClr val="252525"/>
                </a:solidFill>
              </a:rPr>
              <a:t>and</a:t>
            </a:r>
            <a:r>
              <a:rPr sz="3050" spc="25" dirty="0">
                <a:solidFill>
                  <a:srgbClr val="252525"/>
                </a:solidFill>
              </a:rPr>
              <a:t> </a:t>
            </a:r>
            <a:r>
              <a:rPr sz="3050" spc="5" dirty="0">
                <a:solidFill>
                  <a:srgbClr val="252525"/>
                </a:solidFill>
              </a:rPr>
              <a:t>phosphate</a:t>
            </a:r>
            <a:r>
              <a:rPr sz="3050" spc="25" dirty="0">
                <a:solidFill>
                  <a:srgbClr val="252525"/>
                </a:solidFill>
              </a:rPr>
              <a:t> </a:t>
            </a:r>
            <a:r>
              <a:rPr sz="3050" dirty="0">
                <a:solidFill>
                  <a:srgbClr val="252525"/>
                </a:solidFill>
              </a:rPr>
              <a:t>rock</a:t>
            </a:r>
            <a:r>
              <a:rPr lang="en-US" sz="3050" dirty="0">
                <a:solidFill>
                  <a:srgbClr val="252525"/>
                </a:solidFill>
              </a:rPr>
              <a:t>?</a:t>
            </a:r>
            <a:endParaRPr sz="3050" dirty="0"/>
          </a:p>
        </p:txBody>
      </p:sp>
      <p:sp>
        <p:nvSpPr>
          <p:cNvPr id="3" name="object 3"/>
          <p:cNvSpPr txBox="1"/>
          <p:nvPr/>
        </p:nvSpPr>
        <p:spPr>
          <a:xfrm>
            <a:off x="918463" y="2012945"/>
            <a:ext cx="8735695" cy="3730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715" indent="-377190" algn="just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b="1" spc="-55" dirty="0">
                <a:solidFill>
                  <a:srgbClr val="3F3F3F"/>
                </a:solidFill>
                <a:latin typeface="Calibri"/>
                <a:cs typeface="Calibri"/>
              </a:rPr>
              <a:t>“An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element of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life 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600" b="1" spc="25" dirty="0">
                <a:solidFill>
                  <a:srgbClr val="3F3F3F"/>
                </a:solidFill>
                <a:latin typeface="Calibri"/>
                <a:cs typeface="Calibri"/>
              </a:rPr>
              <a:t>thought”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phosphorus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is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an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essential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element of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life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Earth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Calibri"/>
              <a:cs typeface="Calibri"/>
            </a:endParaRPr>
          </a:p>
          <a:p>
            <a:pPr marL="389255" marR="5080" indent="-377190" algn="just">
              <a:lnSpc>
                <a:spcPct val="101499"/>
              </a:lnSpc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Phosphorus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one</a:t>
            </a:r>
            <a:r>
              <a:rPr sz="2600" b="1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three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macronutrients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used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largest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quantities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by plants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(NPK),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it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has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u="heavy" spc="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no</a:t>
            </a:r>
            <a:r>
              <a:rPr sz="2600" b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substitute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Calibri"/>
              <a:cs typeface="Calibri"/>
            </a:endParaRPr>
          </a:p>
          <a:p>
            <a:pPr marL="389255" marR="5715" indent="-377190" algn="just">
              <a:lnSpc>
                <a:spcPct val="101499"/>
              </a:lnSpc>
            </a:pPr>
            <a:endParaRPr sz="1950" dirty="0">
              <a:latin typeface="Calibri"/>
              <a:cs typeface="Calibri"/>
            </a:endParaRPr>
          </a:p>
          <a:p>
            <a:pPr marL="389890" marR="5080" indent="-377190" algn="just">
              <a:lnSpc>
                <a:spcPct val="101499"/>
              </a:lnSpc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It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also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used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manufacture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feed</a:t>
            </a:r>
            <a:r>
              <a:rPr sz="2600" b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additives</a:t>
            </a:r>
            <a:r>
              <a:rPr sz="2600" b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some </a:t>
            </a:r>
            <a:r>
              <a:rPr sz="2600" b="1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industrial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products,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including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fast-rising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market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60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lithium</a:t>
            </a:r>
            <a:r>
              <a:rPr sz="2600" b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iron</a:t>
            </a:r>
            <a:r>
              <a:rPr sz="2600" b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phosphate</a:t>
            </a:r>
            <a:r>
              <a:rPr sz="2600" b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(LFP)</a:t>
            </a:r>
            <a:r>
              <a:rPr sz="2600" b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batteries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sz="2600" b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electric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vehicles.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1447800"/>
            <a:ext cx="9150857" cy="5877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955" y="292864"/>
            <a:ext cx="440309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5" dirty="0">
                <a:solidFill>
                  <a:srgbClr val="252525"/>
                </a:solidFill>
              </a:rPr>
              <a:t>Phosphate</a:t>
            </a:r>
            <a:r>
              <a:rPr sz="3050" spc="-20" dirty="0">
                <a:solidFill>
                  <a:srgbClr val="252525"/>
                </a:solidFill>
              </a:rPr>
              <a:t> </a:t>
            </a:r>
            <a:r>
              <a:rPr sz="3050" dirty="0">
                <a:solidFill>
                  <a:srgbClr val="252525"/>
                </a:solidFill>
              </a:rPr>
              <a:t>Resource</a:t>
            </a:r>
            <a:r>
              <a:rPr sz="3050" spc="-20" dirty="0">
                <a:solidFill>
                  <a:srgbClr val="252525"/>
                </a:solidFill>
              </a:rPr>
              <a:t> </a:t>
            </a:r>
            <a:r>
              <a:rPr sz="3050" dirty="0">
                <a:solidFill>
                  <a:srgbClr val="252525"/>
                </a:solidFill>
              </a:rPr>
              <a:t>Forms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686562" y="1248155"/>
            <a:ext cx="8686165" cy="4535805"/>
          </a:xfrm>
          <a:prstGeom prst="rect">
            <a:avLst/>
          </a:prstGeom>
          <a:solidFill>
            <a:srgbClr val="E5EDEF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65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-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There</a:t>
            </a:r>
            <a:r>
              <a:rPr sz="26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are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three</a:t>
            </a:r>
            <a:r>
              <a:rPr sz="26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main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forms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phosphate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deposits:</a:t>
            </a:r>
            <a:endParaRPr sz="2600" dirty="0">
              <a:latin typeface="Calibri"/>
              <a:cs typeface="Calibri"/>
            </a:endParaRPr>
          </a:p>
          <a:p>
            <a:pPr marL="1106805" indent="-503555">
              <a:lnSpc>
                <a:spcPct val="100000"/>
              </a:lnSpc>
              <a:spcBef>
                <a:spcPts val="2030"/>
              </a:spcBef>
              <a:buClr>
                <a:srgbClr val="3394BA"/>
              </a:buClr>
              <a:buAutoNum type="arabicPeriod"/>
              <a:tabLst>
                <a:tab pos="1106805" algn="l"/>
                <a:tab pos="1107440" algn="l"/>
              </a:tabLst>
            </a:pP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Sedimentary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marine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phosphorite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(75%)</a:t>
            </a:r>
            <a:endParaRPr sz="2600" dirty="0">
              <a:latin typeface="Calibri"/>
              <a:cs typeface="Calibri"/>
            </a:endParaRPr>
          </a:p>
          <a:p>
            <a:pPr marL="1106805" indent="-503555">
              <a:lnSpc>
                <a:spcPct val="100000"/>
              </a:lnSpc>
              <a:spcBef>
                <a:spcPts val="2025"/>
              </a:spcBef>
              <a:buClr>
                <a:srgbClr val="3394BA"/>
              </a:buClr>
              <a:buAutoNum type="arabicPeriod"/>
              <a:tabLst>
                <a:tab pos="1106805" algn="l"/>
                <a:tab pos="1107440" algn="l"/>
              </a:tabLst>
            </a:pP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Igneous</a:t>
            </a:r>
            <a:r>
              <a:rPr sz="2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apatite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(25%)</a:t>
            </a:r>
            <a:endParaRPr sz="2600" dirty="0">
              <a:latin typeface="Calibri"/>
              <a:cs typeface="Calibri"/>
            </a:endParaRPr>
          </a:p>
          <a:p>
            <a:pPr marL="1106805" indent="-503555">
              <a:lnSpc>
                <a:spcPct val="100000"/>
              </a:lnSpc>
              <a:spcBef>
                <a:spcPts val="2030"/>
              </a:spcBef>
              <a:buClr>
                <a:srgbClr val="3394BA"/>
              </a:buClr>
              <a:buAutoNum type="arabicPeriod"/>
              <a:tabLst>
                <a:tab pos="1106805" algn="l"/>
                <a:tab pos="1107440" algn="l"/>
                <a:tab pos="2158365" algn="l"/>
              </a:tabLst>
            </a:pP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Guano	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(negligible)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Calibri"/>
              <a:cs typeface="Calibri"/>
            </a:endParaRPr>
          </a:p>
          <a:p>
            <a:pPr marL="478155" marR="94615" indent="-377190" algn="just">
              <a:lnSpc>
                <a:spcPct val="101499"/>
              </a:lnSpc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3F3F3F"/>
                </a:solidFill>
                <a:latin typeface="Calibri"/>
                <a:cs typeface="Calibri"/>
              </a:rPr>
              <a:t>grade </a:t>
            </a:r>
            <a:r>
              <a:rPr sz="2600" b="1" spc="15" dirty="0">
                <a:solidFill>
                  <a:srgbClr val="3F3F3F"/>
                </a:solidFill>
                <a:latin typeface="Calibri"/>
                <a:cs typeface="Calibri"/>
              </a:rPr>
              <a:t>and quality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 deposit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is important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consider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because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it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determines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its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suitability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costs</a:t>
            </a:r>
            <a:r>
              <a:rPr sz="2600" spc="5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processing.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245" y="310390"/>
            <a:ext cx="528256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15" dirty="0">
                <a:solidFill>
                  <a:srgbClr val="252525"/>
                </a:solidFill>
                <a:latin typeface="Century Gothic"/>
                <a:cs typeface="Century Gothic"/>
              </a:rPr>
              <a:t>Global</a:t>
            </a:r>
            <a:r>
              <a:rPr sz="3050" spc="-2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5" dirty="0">
                <a:solidFill>
                  <a:srgbClr val="252525"/>
                </a:solidFill>
                <a:latin typeface="Century Gothic"/>
                <a:cs typeface="Century Gothic"/>
              </a:rPr>
              <a:t>Phosphate</a:t>
            </a:r>
            <a:r>
              <a:rPr sz="3050" spc="-4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5" dirty="0">
                <a:solidFill>
                  <a:srgbClr val="252525"/>
                </a:solidFill>
                <a:latin typeface="Century Gothic"/>
                <a:cs typeface="Century Gothic"/>
              </a:rPr>
              <a:t>Resource</a:t>
            </a:r>
            <a:endParaRPr sz="305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45" y="796289"/>
            <a:ext cx="9115043" cy="6861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014" y="356110"/>
            <a:ext cx="662241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Phosphate</a:t>
            </a:r>
            <a:r>
              <a:rPr sz="3050" spc="-2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Production</a:t>
            </a:r>
            <a:r>
              <a:rPr sz="305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and</a:t>
            </a:r>
            <a:r>
              <a:rPr sz="3050" spc="-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Reserve</a:t>
            </a:r>
            <a:endParaRPr sz="305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9865" y="2940964"/>
            <a:ext cx="4636261" cy="4547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75765" y="2928622"/>
            <a:ext cx="1557655" cy="45459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-1905" algn="ctr">
              <a:lnSpc>
                <a:spcPct val="102899"/>
              </a:lnSpc>
              <a:spcBef>
                <a:spcPts val="50"/>
              </a:spcBef>
            </a:pP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Reserves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Mt </a:t>
            </a:r>
            <a:r>
              <a:rPr sz="26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latin typeface="Calibri"/>
                <a:cs typeface="Calibri"/>
              </a:rPr>
              <a:t>51,100,000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latin typeface="Calibri"/>
                <a:cs typeface="Calibri"/>
              </a:rPr>
              <a:t>50,000,000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25"/>
              </a:spcBef>
            </a:pPr>
            <a:r>
              <a:rPr sz="2600" b="1" spc="10" dirty="0">
                <a:latin typeface="Calibri"/>
                <a:cs typeface="Calibri"/>
              </a:rPr>
              <a:t>3,800,000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35"/>
              </a:spcBef>
            </a:pPr>
            <a:r>
              <a:rPr sz="2600" b="1" spc="10" dirty="0">
                <a:latin typeface="Calibri"/>
                <a:cs typeface="Calibri"/>
              </a:rPr>
              <a:t>2,800,000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latin typeface="Calibri"/>
                <a:cs typeface="Calibri"/>
              </a:rPr>
              <a:t>2,500,000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latin typeface="Calibri"/>
                <a:cs typeface="Calibri"/>
              </a:rPr>
              <a:t>2,400,000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latin typeface="Calibri"/>
                <a:cs typeface="Calibri"/>
              </a:rPr>
              <a:t>2,200,000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latin typeface="Calibri"/>
                <a:cs typeface="Calibri"/>
              </a:rPr>
              <a:t>1,400,000</a:t>
            </a:r>
            <a:endParaRPr sz="26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latin typeface="Calibri"/>
                <a:cs typeface="Calibri"/>
              </a:rPr>
              <a:t>1,000,000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0172" y="2917927"/>
            <a:ext cx="2359025" cy="455676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1208405" algn="l"/>
              </a:tabLst>
            </a:pPr>
            <a:r>
              <a:rPr sz="2600" b="1" spc="15" dirty="0">
                <a:latin typeface="Calibri"/>
                <a:cs typeface="Calibri"/>
              </a:rPr>
              <a:t>Rank	</a:t>
            </a:r>
            <a:r>
              <a:rPr sz="2600" b="1" spc="10" dirty="0">
                <a:latin typeface="Calibri"/>
                <a:cs typeface="Calibri"/>
              </a:rPr>
              <a:t>Country</a:t>
            </a:r>
            <a:endParaRPr sz="2600">
              <a:latin typeface="Calibri"/>
              <a:cs typeface="Calibri"/>
            </a:endParaRPr>
          </a:p>
          <a:p>
            <a:pPr marL="1108075" indent="-834390">
              <a:lnSpc>
                <a:spcPct val="100000"/>
              </a:lnSpc>
              <a:spcBef>
                <a:spcPts val="1720"/>
              </a:spcBef>
              <a:buAutoNum type="arabicPlain"/>
              <a:tabLst>
                <a:tab pos="1108075" algn="l"/>
                <a:tab pos="1108710" algn="l"/>
              </a:tabLst>
            </a:pPr>
            <a:r>
              <a:rPr sz="2600" b="1" spc="20" dirty="0">
                <a:latin typeface="Calibri"/>
                <a:cs typeface="Calibri"/>
              </a:rPr>
              <a:t>Au</a:t>
            </a:r>
            <a:r>
              <a:rPr sz="2600" b="1" spc="-15" dirty="0">
                <a:latin typeface="Calibri"/>
                <a:cs typeface="Calibri"/>
              </a:rPr>
              <a:t>s</a:t>
            </a:r>
            <a:r>
              <a:rPr sz="2600" b="1" spc="10" dirty="0">
                <a:latin typeface="Calibri"/>
                <a:cs typeface="Calibri"/>
              </a:rPr>
              <a:t>t</a:t>
            </a:r>
            <a:r>
              <a:rPr sz="2600" b="1" spc="-55" dirty="0">
                <a:latin typeface="Calibri"/>
                <a:cs typeface="Calibri"/>
              </a:rPr>
              <a:t>r</a:t>
            </a:r>
            <a:r>
              <a:rPr sz="2600" b="1" spc="10" dirty="0">
                <a:latin typeface="Calibri"/>
                <a:cs typeface="Calibri"/>
              </a:rPr>
              <a:t>alia</a:t>
            </a:r>
            <a:endParaRPr sz="2600">
              <a:latin typeface="Calibri"/>
              <a:cs typeface="Calibri"/>
            </a:endParaRPr>
          </a:p>
          <a:p>
            <a:pPr marL="1112520" indent="-838835">
              <a:lnSpc>
                <a:spcPct val="100000"/>
              </a:lnSpc>
              <a:spcBef>
                <a:spcPts val="130"/>
              </a:spcBef>
              <a:buClr>
                <a:srgbClr val="000000"/>
              </a:buClr>
              <a:buAutoNum type="arabicPlain"/>
              <a:tabLst>
                <a:tab pos="1112520" algn="l"/>
                <a:tab pos="1113155" algn="l"/>
              </a:tabLst>
            </a:pPr>
            <a:r>
              <a:rPr sz="2600" b="1" spc="10" dirty="0">
                <a:solidFill>
                  <a:srgbClr val="006FC0"/>
                </a:solidFill>
                <a:latin typeface="Calibri"/>
                <a:cs typeface="Calibri"/>
              </a:rPr>
              <a:t>Morocco</a:t>
            </a:r>
            <a:endParaRPr sz="2600">
              <a:latin typeface="Calibri"/>
              <a:cs typeface="Calibri"/>
            </a:endParaRPr>
          </a:p>
          <a:p>
            <a:pPr marL="1333500" indent="-1059815">
              <a:lnSpc>
                <a:spcPct val="100000"/>
              </a:lnSpc>
              <a:spcBef>
                <a:spcPts val="125"/>
              </a:spcBef>
              <a:buAutoNum type="arabicPlain"/>
              <a:tabLst>
                <a:tab pos="1333500" algn="l"/>
                <a:tab pos="1334135" algn="l"/>
              </a:tabLst>
            </a:pPr>
            <a:r>
              <a:rPr sz="2600" b="1" spc="10" dirty="0">
                <a:latin typeface="Calibri"/>
                <a:cs typeface="Calibri"/>
              </a:rPr>
              <a:t>China</a:t>
            </a:r>
            <a:endParaRPr sz="2600">
              <a:latin typeface="Calibri"/>
              <a:cs typeface="Calibri"/>
            </a:endParaRPr>
          </a:p>
          <a:p>
            <a:pPr marL="1338580" indent="-1064895">
              <a:lnSpc>
                <a:spcPct val="100000"/>
              </a:lnSpc>
              <a:spcBef>
                <a:spcPts val="135"/>
              </a:spcBef>
              <a:buClr>
                <a:srgbClr val="000000"/>
              </a:buClr>
              <a:buAutoNum type="arabicPlain"/>
              <a:tabLst>
                <a:tab pos="1337945" algn="l"/>
                <a:tab pos="1339215" algn="l"/>
              </a:tabLst>
            </a:pPr>
            <a:r>
              <a:rPr sz="2600" b="1" spc="15" dirty="0">
                <a:solidFill>
                  <a:srgbClr val="006FC0"/>
                </a:solidFill>
                <a:latin typeface="Calibri"/>
                <a:cs typeface="Calibri"/>
              </a:rPr>
              <a:t>Egypt</a:t>
            </a:r>
            <a:endParaRPr sz="2600">
              <a:latin typeface="Calibri"/>
              <a:cs typeface="Calibri"/>
            </a:endParaRPr>
          </a:p>
          <a:p>
            <a:pPr marL="1240155" indent="-966469">
              <a:lnSpc>
                <a:spcPct val="100000"/>
              </a:lnSpc>
              <a:spcBef>
                <a:spcPts val="130"/>
              </a:spcBef>
              <a:buClr>
                <a:srgbClr val="000000"/>
              </a:buClr>
              <a:buAutoNum type="arabicPlain"/>
              <a:tabLst>
                <a:tab pos="1240155" algn="l"/>
                <a:tab pos="1240790" algn="l"/>
              </a:tabLst>
            </a:pP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Tunisia</a:t>
            </a:r>
            <a:endParaRPr sz="2600">
              <a:latin typeface="Calibri"/>
              <a:cs typeface="Calibri"/>
            </a:endParaRPr>
          </a:p>
          <a:p>
            <a:pPr marL="1283970" indent="-1010285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1283970" algn="l"/>
                <a:tab pos="1284605" algn="l"/>
              </a:tabLst>
            </a:pPr>
            <a:r>
              <a:rPr sz="2600" b="1" spc="15" dirty="0">
                <a:latin typeface="Calibri"/>
                <a:cs typeface="Calibri"/>
              </a:rPr>
              <a:t>Russia</a:t>
            </a:r>
            <a:endParaRPr sz="2600">
              <a:latin typeface="Calibri"/>
              <a:cs typeface="Calibri"/>
            </a:endParaRPr>
          </a:p>
          <a:p>
            <a:pPr marL="1237615" indent="-963930">
              <a:lnSpc>
                <a:spcPct val="100000"/>
              </a:lnSpc>
              <a:spcBef>
                <a:spcPts val="130"/>
              </a:spcBef>
              <a:buClr>
                <a:srgbClr val="000000"/>
              </a:buClr>
              <a:buAutoNum type="arabicPlain"/>
              <a:tabLst>
                <a:tab pos="1237615" algn="l"/>
                <a:tab pos="1238250" algn="l"/>
              </a:tabLst>
            </a:pPr>
            <a:r>
              <a:rPr sz="2600" b="1" spc="5" dirty="0">
                <a:solidFill>
                  <a:srgbClr val="006FC0"/>
                </a:solidFill>
                <a:latin typeface="Calibri"/>
                <a:cs typeface="Calibri"/>
              </a:rPr>
              <a:t>Algeria</a:t>
            </a:r>
            <a:endParaRPr sz="26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130"/>
              </a:spcBef>
              <a:tabLst>
                <a:tab pos="1456055" algn="l"/>
              </a:tabLst>
            </a:pPr>
            <a:r>
              <a:rPr sz="2600" b="1" spc="20" dirty="0">
                <a:latin typeface="Calibri"/>
                <a:cs typeface="Calibri"/>
              </a:rPr>
              <a:t>10	</a:t>
            </a:r>
            <a:r>
              <a:rPr sz="2600" b="1" spc="5" dirty="0">
                <a:solidFill>
                  <a:srgbClr val="006FC0"/>
                </a:solidFill>
                <a:latin typeface="Calibri"/>
                <a:cs typeface="Calibri"/>
              </a:rPr>
              <a:t>KSA</a:t>
            </a:r>
            <a:endParaRPr sz="26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130"/>
              </a:spcBef>
              <a:tabLst>
                <a:tab pos="1260475" algn="l"/>
              </a:tabLst>
            </a:pPr>
            <a:r>
              <a:rPr sz="2600" b="1" spc="20" dirty="0">
                <a:latin typeface="Calibri"/>
                <a:cs typeface="Calibri"/>
              </a:rPr>
              <a:t>13	</a:t>
            </a:r>
            <a:r>
              <a:rPr sz="2600" b="1" spc="10" dirty="0">
                <a:solidFill>
                  <a:srgbClr val="006FC0"/>
                </a:solidFill>
                <a:latin typeface="Calibri"/>
                <a:cs typeface="Calibri"/>
              </a:rPr>
              <a:t>Jordan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427" y="1572005"/>
            <a:ext cx="4871592" cy="4947666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1511" y="1653541"/>
          <a:ext cx="4756785" cy="4850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060" algn="ctr">
                        <a:lnSpc>
                          <a:spcPts val="2500"/>
                        </a:lnSpc>
                      </a:pPr>
                      <a:r>
                        <a:rPr sz="2600" b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Annual</a:t>
                      </a:r>
                      <a:r>
                        <a:rPr sz="26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Mine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R="191770" algn="ctr">
                        <a:lnSpc>
                          <a:spcPts val="2765"/>
                        </a:lnSpc>
                      </a:pPr>
                      <a:r>
                        <a:rPr sz="2600" b="1" spc="15" dirty="0">
                          <a:latin typeface="Calibri"/>
                          <a:cs typeface="Calibri"/>
                        </a:rPr>
                        <a:t>Rank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ts val="276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Country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 algn="ctr">
                        <a:lnSpc>
                          <a:spcPts val="2765"/>
                        </a:lnSpc>
                      </a:pPr>
                      <a:r>
                        <a:rPr sz="2600" b="1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Production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2765"/>
                        </a:lnSpc>
                      </a:pPr>
                      <a:r>
                        <a:rPr sz="2600" b="1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Mt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China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90,000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2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Morocco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35,000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3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USA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19,800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4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805"/>
                        </a:lnSpc>
                      </a:pPr>
                      <a:r>
                        <a:rPr sz="2600" b="1" spc="15" dirty="0">
                          <a:latin typeface="Calibri"/>
                          <a:cs typeface="Calibri"/>
                        </a:rPr>
                        <a:t>Russia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14,000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5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Jordan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29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12,000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6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805"/>
                        </a:lnSpc>
                      </a:pPr>
                      <a:r>
                        <a:rPr sz="26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KSA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8,500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8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ts val="2805"/>
                        </a:lnSpc>
                      </a:pPr>
                      <a:r>
                        <a:rPr sz="2600" b="1" spc="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Egypt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4,800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191135" algn="ctr">
                        <a:lnSpc>
                          <a:spcPts val="2805"/>
                        </a:lnSpc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9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2805"/>
                        </a:lnSpc>
                      </a:pPr>
                      <a:r>
                        <a:rPr sz="26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Tunisia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3,600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R="191770" algn="ctr">
                        <a:lnSpc>
                          <a:spcPts val="2805"/>
                        </a:lnSpc>
                      </a:pPr>
                      <a:r>
                        <a:rPr sz="2600" b="1" spc="20" dirty="0">
                          <a:latin typeface="Calibri"/>
                          <a:cs typeface="Calibri"/>
                        </a:rPr>
                        <a:t>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2805"/>
                        </a:lnSpc>
                      </a:pPr>
                      <a:r>
                        <a:rPr sz="2600" b="1" spc="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Algeria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2805"/>
                        </a:lnSpc>
                      </a:pPr>
                      <a:r>
                        <a:rPr sz="2600" b="1" spc="10" dirty="0">
                          <a:latin typeface="Calibri"/>
                          <a:cs typeface="Calibri"/>
                        </a:rPr>
                        <a:t>1,800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375" y="310390"/>
            <a:ext cx="502793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Phosphate</a:t>
            </a:r>
            <a:r>
              <a:rPr sz="305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Future</a:t>
            </a:r>
            <a:r>
              <a:rPr sz="3050" spc="-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050" spc="10" dirty="0">
                <a:solidFill>
                  <a:srgbClr val="252525"/>
                </a:solidFill>
                <a:latin typeface="Century Gothic"/>
                <a:cs typeface="Century Gothic"/>
              </a:rPr>
              <a:t>Demand</a:t>
            </a:r>
            <a:endParaRPr sz="30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2594" y="1248155"/>
            <a:ext cx="8526145" cy="5815965"/>
          </a:xfrm>
          <a:custGeom>
            <a:avLst/>
            <a:gdLst/>
            <a:ahLst/>
            <a:cxnLst/>
            <a:rect l="l" t="t" r="r" b="b"/>
            <a:pathLst>
              <a:path w="8526145" h="5815965">
                <a:moveTo>
                  <a:pt x="8526018" y="5815584"/>
                </a:moveTo>
                <a:lnTo>
                  <a:pt x="8526018" y="0"/>
                </a:lnTo>
                <a:lnTo>
                  <a:pt x="0" y="0"/>
                </a:lnTo>
                <a:lnTo>
                  <a:pt x="0" y="5815584"/>
                </a:lnTo>
                <a:lnTo>
                  <a:pt x="8526018" y="5815584"/>
                </a:lnTo>
                <a:close/>
              </a:path>
            </a:pathLst>
          </a:custGeom>
          <a:solidFill>
            <a:srgbClr val="E5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0477" y="1261366"/>
            <a:ext cx="520128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72920" algn="l"/>
                <a:tab pos="3870325" algn="l"/>
              </a:tabLst>
            </a:pPr>
            <a:r>
              <a:rPr sz="3050" spc="30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3050" spc="30" dirty="0">
                <a:solidFill>
                  <a:srgbClr val="3F3F3F"/>
                </a:solidFill>
                <a:latin typeface="Calibri"/>
                <a:cs typeface="Calibri"/>
              </a:rPr>
              <a:t>World	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phosphate	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fertilizer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8081" y="1261366"/>
            <a:ext cx="276098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05710" algn="l"/>
              </a:tabLst>
            </a:pP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c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onsumptio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s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5064" y="1730763"/>
            <a:ext cx="8425180" cy="5278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4655" marR="55880">
              <a:lnSpc>
                <a:spcPct val="101000"/>
              </a:lnSpc>
              <a:spcBef>
                <a:spcPts val="90"/>
              </a:spcBef>
              <a:tabLst>
                <a:tab pos="1998345" algn="l"/>
                <a:tab pos="2580640" algn="l"/>
                <a:tab pos="3042285" algn="l"/>
                <a:tab pos="3624579" algn="l"/>
                <a:tab pos="4287520" algn="l"/>
                <a:tab pos="5198110" algn="l"/>
                <a:tab pos="6783705" algn="l"/>
                <a:tab pos="7762875" algn="l"/>
              </a:tabLst>
            </a:pP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betwee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4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2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&amp;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4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9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Mt</a:t>
            </a:r>
            <a:r>
              <a:rPr sz="3050" b="1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5" dirty="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sz="3075" spc="-7" baseline="-20325" dirty="0">
                <a:solidFill>
                  <a:srgbClr val="3F3F3F"/>
                </a:solidFill>
                <a:latin typeface="Calibri"/>
                <a:cs typeface="Calibri"/>
              </a:rPr>
              <a:t>2</a:t>
            </a:r>
            <a:r>
              <a:rPr sz="3050" spc="15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3075" baseline="-20325" dirty="0">
                <a:solidFill>
                  <a:srgbClr val="3F3F3F"/>
                </a:solidFill>
                <a:latin typeface="Calibri"/>
                <a:cs typeface="Calibri"/>
              </a:rPr>
              <a:t>5	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b</a:t>
            </a:r>
            <a:r>
              <a:rPr sz="3050" spc="-1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w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een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2010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	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and  2020</a:t>
            </a:r>
            <a:r>
              <a:rPr sz="30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according 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114" dirty="0">
                <a:solidFill>
                  <a:srgbClr val="3F3F3F"/>
                </a:solidFill>
                <a:latin typeface="Calibri"/>
                <a:cs typeface="Calibri"/>
              </a:rPr>
              <a:t>IFASTAT.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 marL="414655" marR="55880" indent="-377190" algn="just">
              <a:lnSpc>
                <a:spcPct val="101000"/>
              </a:lnSpc>
              <a:spcBef>
                <a:spcPts val="2105"/>
              </a:spcBef>
            </a:pPr>
            <a:r>
              <a:rPr sz="3050" spc="2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3050" spc="25" dirty="0">
                <a:solidFill>
                  <a:srgbClr val="3F3F3F"/>
                </a:solidFill>
                <a:latin typeface="Calibri"/>
                <a:cs typeface="Calibri"/>
              </a:rPr>
              <a:t>IFA</a:t>
            </a:r>
            <a:r>
              <a:rPr sz="30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further</a:t>
            </a:r>
            <a:r>
              <a:rPr sz="3050" spc="7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projected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that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 world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phosphate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fertilizer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demand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would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increase 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63-72 Mt </a:t>
            </a:r>
            <a:r>
              <a:rPr sz="3050" spc="-10" dirty="0">
                <a:solidFill>
                  <a:srgbClr val="3F3F3F"/>
                </a:solidFill>
                <a:latin typeface="Calibri"/>
                <a:cs typeface="Calibri"/>
              </a:rPr>
              <a:t>by 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2050.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 marL="415290" marR="54610" indent="-377190" algn="just">
              <a:lnSpc>
                <a:spcPct val="101000"/>
              </a:lnSpc>
              <a:spcBef>
                <a:spcPts val="2115"/>
              </a:spcBef>
            </a:pPr>
            <a:r>
              <a:rPr sz="3050" spc="2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3050" spc="25" dirty="0">
                <a:solidFill>
                  <a:srgbClr val="3F3F3F"/>
                </a:solidFill>
                <a:latin typeface="Calibri"/>
                <a:cs typeface="Calibri"/>
              </a:rPr>
              <a:t>Accounting </a:t>
            </a:r>
            <a:r>
              <a:rPr sz="305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30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non-fertilizer </a:t>
            </a:r>
            <a:r>
              <a:rPr sz="305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uses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processing,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the</a:t>
            </a:r>
            <a:r>
              <a:rPr sz="3050" spc="7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annual</a:t>
            </a:r>
            <a:r>
              <a:rPr sz="3050" spc="7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phosphate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-5" dirty="0">
                <a:solidFill>
                  <a:srgbClr val="3F3F3F"/>
                </a:solidFill>
                <a:latin typeface="Calibri"/>
                <a:cs typeface="Calibri"/>
              </a:rPr>
              <a:t>rock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production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requirements </a:t>
            </a:r>
            <a:r>
              <a:rPr sz="3050" spc="5" dirty="0">
                <a:solidFill>
                  <a:srgbClr val="3F3F3F"/>
                </a:solidFill>
                <a:latin typeface="Calibri"/>
                <a:cs typeface="Calibri"/>
              </a:rPr>
              <a:t>is between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78</a:t>
            </a:r>
            <a:r>
              <a:rPr sz="3050" b="1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&amp;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 100</a:t>
            </a:r>
            <a:r>
              <a:rPr sz="3050" b="1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b="1" spc="10" dirty="0">
                <a:solidFill>
                  <a:srgbClr val="3F3F3F"/>
                </a:solidFill>
                <a:latin typeface="Calibri"/>
                <a:cs typeface="Calibri"/>
              </a:rPr>
              <a:t>Mt</a:t>
            </a:r>
            <a:r>
              <a:rPr sz="305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30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3050" spc="10" dirty="0">
                <a:solidFill>
                  <a:srgbClr val="3F3F3F"/>
                </a:solidFill>
                <a:latin typeface="Calibri"/>
                <a:cs typeface="Calibri"/>
              </a:rPr>
              <a:t>2050.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375" y="288292"/>
            <a:ext cx="6772909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5" dirty="0">
                <a:solidFill>
                  <a:srgbClr val="252525"/>
                </a:solidFill>
                <a:latin typeface="Calibri"/>
                <a:cs typeface="Calibri"/>
              </a:rPr>
              <a:t>Phosphate</a:t>
            </a:r>
            <a:r>
              <a:rPr sz="350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500" b="1" spc="-10" dirty="0">
                <a:solidFill>
                  <a:srgbClr val="252525"/>
                </a:solidFill>
                <a:latin typeface="Calibri"/>
                <a:cs typeface="Calibri"/>
              </a:rPr>
              <a:t>Resource</a:t>
            </a:r>
            <a:r>
              <a:rPr sz="350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252525"/>
                </a:solidFill>
                <a:latin typeface="Calibri"/>
                <a:cs typeface="Calibri"/>
              </a:rPr>
              <a:t>Future</a:t>
            </a:r>
            <a:r>
              <a:rPr sz="350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500" b="1" spc="5" dirty="0">
                <a:solidFill>
                  <a:srgbClr val="252525"/>
                </a:solidFill>
                <a:latin typeface="Calibri"/>
                <a:cs typeface="Calibri"/>
              </a:rPr>
              <a:t>Demand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900" y="1248155"/>
            <a:ext cx="8996680" cy="1132840"/>
          </a:xfrm>
          <a:custGeom>
            <a:avLst/>
            <a:gdLst/>
            <a:ahLst/>
            <a:cxnLst/>
            <a:rect l="l" t="t" r="r" b="b"/>
            <a:pathLst>
              <a:path w="8996680" h="1132839">
                <a:moveTo>
                  <a:pt x="8996172" y="1132331"/>
                </a:moveTo>
                <a:lnTo>
                  <a:pt x="8996172" y="0"/>
                </a:lnTo>
                <a:lnTo>
                  <a:pt x="0" y="0"/>
                </a:lnTo>
                <a:lnTo>
                  <a:pt x="0" y="1132332"/>
                </a:lnTo>
                <a:lnTo>
                  <a:pt x="8996172" y="1132331"/>
                </a:lnTo>
                <a:close/>
              </a:path>
            </a:pathLst>
          </a:custGeom>
          <a:solidFill>
            <a:srgbClr val="E5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2545" y="1264414"/>
            <a:ext cx="8818880" cy="1232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 algn="just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Combining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central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reserve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base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estimate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with</a:t>
            </a:r>
            <a:r>
              <a:rPr sz="2600" spc="6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medium</a:t>
            </a:r>
            <a:r>
              <a:rPr sz="26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efficiency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demand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scenario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leads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calculated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lifespan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346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years,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with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range</a:t>
            </a:r>
            <a:r>
              <a:rPr sz="2600" b="1" spc="10" dirty="0">
                <a:solidFill>
                  <a:srgbClr val="FF0000"/>
                </a:solidFill>
                <a:latin typeface="Calibri"/>
                <a:cs typeface="Calibri"/>
              </a:rPr>
              <a:t> from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222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20" dirty="0">
                <a:solidFill>
                  <a:srgbClr val="FF0000"/>
                </a:solidFill>
                <a:latin typeface="Calibri"/>
                <a:cs typeface="Calibri"/>
              </a:rPr>
              <a:t>458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2421686"/>
            <a:ext cx="7962900" cy="5236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14"/>
              </a:spcBef>
            </a:pPr>
            <a:r>
              <a:rPr spc="5" dirty="0"/>
              <a:t>I.</a:t>
            </a:r>
            <a:r>
              <a:rPr dirty="0"/>
              <a:t> </a:t>
            </a:r>
            <a:r>
              <a:rPr spc="5" dirty="0"/>
              <a:t>Application in Lithium Iron </a:t>
            </a:r>
            <a:r>
              <a:rPr spc="10" dirty="0"/>
              <a:t>Phosphate</a:t>
            </a:r>
            <a:r>
              <a:rPr spc="30" dirty="0"/>
              <a:t> </a:t>
            </a:r>
            <a:r>
              <a:rPr spc="5" dirty="0"/>
              <a:t>(LFP) Batteries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8095" y="1518922"/>
            <a:ext cx="9021445" cy="1232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4655" marR="30480" indent="-377190" algn="just">
              <a:lnSpc>
                <a:spcPct val="101499"/>
              </a:lnSpc>
              <a:spcBef>
                <a:spcPts val="90"/>
              </a:spcBef>
            </a:pPr>
            <a:r>
              <a:rPr sz="2600" spc="35" dirty="0">
                <a:solidFill>
                  <a:srgbClr val="3394BA"/>
                </a:solidFill>
                <a:latin typeface="Wingdings 3"/>
                <a:cs typeface="Wingdings 3"/>
              </a:rPr>
              <a:t></a:t>
            </a:r>
            <a:r>
              <a:rPr sz="2600" spc="35" dirty="0">
                <a:solidFill>
                  <a:srgbClr val="3394BA"/>
                </a:solidFill>
                <a:latin typeface="Times New Roman"/>
                <a:cs typeface="Times New Roman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LFP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batteries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use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lithium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iron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phosphate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(LiFePO</a:t>
            </a:r>
            <a:r>
              <a:rPr sz="2625" spc="15" baseline="-20634" dirty="0">
                <a:solidFill>
                  <a:srgbClr val="3F3F3F"/>
                </a:solidFill>
                <a:latin typeface="Calibri"/>
                <a:cs typeface="Calibri"/>
              </a:rPr>
              <a:t>4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)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as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cathode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material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alongside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graphite </a:t>
            </a:r>
            <a:r>
              <a:rPr sz="2600" b="1" spc="10" dirty="0">
                <a:solidFill>
                  <a:srgbClr val="3F3F3F"/>
                </a:solidFill>
                <a:latin typeface="Calibri"/>
                <a:cs typeface="Calibri"/>
              </a:rPr>
              <a:t>carbon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electrode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with a </a:t>
            </a:r>
            <a:r>
              <a:rPr sz="2600" spc="-5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metallic</a:t>
            </a:r>
            <a:r>
              <a:rPr sz="26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backing</a:t>
            </a:r>
            <a:r>
              <a:rPr sz="2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as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anode.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56" y="2842132"/>
            <a:ext cx="10062210" cy="4822190"/>
            <a:chOff x="24256" y="2842132"/>
            <a:chExt cx="10062210" cy="4822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85" y="2936747"/>
              <a:ext cx="9875519" cy="46344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151" y="2891027"/>
              <a:ext cx="9964420" cy="4724400"/>
            </a:xfrm>
            <a:custGeom>
              <a:avLst/>
              <a:gdLst/>
              <a:ahLst/>
              <a:cxnLst/>
              <a:rect l="l" t="t" r="r" b="b"/>
              <a:pathLst>
                <a:path w="9964420" h="4724400">
                  <a:moveTo>
                    <a:pt x="819150" y="0"/>
                  </a:moveTo>
                  <a:lnTo>
                    <a:pt x="9963912" y="0"/>
                  </a:lnTo>
                  <a:lnTo>
                    <a:pt x="9963912" y="3905250"/>
                  </a:lnTo>
                  <a:lnTo>
                    <a:pt x="9962471" y="3953328"/>
                  </a:lnTo>
                  <a:lnTo>
                    <a:pt x="9958304" y="4000677"/>
                  </a:lnTo>
                  <a:lnTo>
                    <a:pt x="9951488" y="4047220"/>
                  </a:lnTo>
                  <a:lnTo>
                    <a:pt x="9942099" y="4092882"/>
                  </a:lnTo>
                  <a:lnTo>
                    <a:pt x="9930214" y="4137584"/>
                  </a:lnTo>
                  <a:lnTo>
                    <a:pt x="9915911" y="4181250"/>
                  </a:lnTo>
                  <a:lnTo>
                    <a:pt x="9899265" y="4223803"/>
                  </a:lnTo>
                  <a:lnTo>
                    <a:pt x="9880354" y="4265167"/>
                  </a:lnTo>
                  <a:lnTo>
                    <a:pt x="9859254" y="4305264"/>
                  </a:lnTo>
                  <a:lnTo>
                    <a:pt x="9836043" y="4344019"/>
                  </a:lnTo>
                  <a:lnTo>
                    <a:pt x="9810797" y="4381353"/>
                  </a:lnTo>
                  <a:lnTo>
                    <a:pt x="9783593" y="4417191"/>
                  </a:lnTo>
                  <a:lnTo>
                    <a:pt x="9754509" y="4451455"/>
                  </a:lnTo>
                  <a:lnTo>
                    <a:pt x="9723620" y="4484069"/>
                  </a:lnTo>
                  <a:lnTo>
                    <a:pt x="9691003" y="4514957"/>
                  </a:lnTo>
                  <a:lnTo>
                    <a:pt x="9656736" y="4544040"/>
                  </a:lnTo>
                  <a:lnTo>
                    <a:pt x="9620896" y="4571243"/>
                  </a:lnTo>
                  <a:lnTo>
                    <a:pt x="9583558" y="4596489"/>
                  </a:lnTo>
                  <a:lnTo>
                    <a:pt x="9544801" y="4619700"/>
                  </a:lnTo>
                  <a:lnTo>
                    <a:pt x="9504700" y="4640801"/>
                  </a:lnTo>
                  <a:lnTo>
                    <a:pt x="9463333" y="4659713"/>
                  </a:lnTo>
                  <a:lnTo>
                    <a:pt x="9420776" y="4676362"/>
                  </a:lnTo>
                  <a:lnTo>
                    <a:pt x="9377107" y="4690669"/>
                  </a:lnTo>
                  <a:lnTo>
                    <a:pt x="9332402" y="4702558"/>
                  </a:lnTo>
                  <a:lnTo>
                    <a:pt x="9286738" y="4711953"/>
                  </a:lnTo>
                  <a:lnTo>
                    <a:pt x="9240192" y="4718776"/>
                  </a:lnTo>
                  <a:lnTo>
                    <a:pt x="9192841" y="4722950"/>
                  </a:lnTo>
                  <a:lnTo>
                    <a:pt x="9144762" y="4724400"/>
                  </a:lnTo>
                  <a:lnTo>
                    <a:pt x="0" y="4724400"/>
                  </a:lnTo>
                  <a:lnTo>
                    <a:pt x="0" y="818388"/>
                  </a:lnTo>
                  <a:lnTo>
                    <a:pt x="1538" y="770084"/>
                  </a:lnTo>
                  <a:lnTo>
                    <a:pt x="5841" y="722426"/>
                  </a:lnTo>
                  <a:lnTo>
                    <a:pt x="12838" y="675502"/>
                  </a:lnTo>
                  <a:lnTo>
                    <a:pt x="22457" y="629399"/>
                  </a:lnTo>
                  <a:lnTo>
                    <a:pt x="34627" y="584207"/>
                  </a:lnTo>
                  <a:lnTo>
                    <a:pt x="49276" y="540013"/>
                  </a:lnTo>
                  <a:lnTo>
                    <a:pt x="66332" y="496907"/>
                  </a:lnTo>
                  <a:lnTo>
                    <a:pt x="85724" y="454976"/>
                  </a:lnTo>
                  <a:lnTo>
                    <a:pt x="107381" y="414308"/>
                  </a:lnTo>
                  <a:lnTo>
                    <a:pt x="131231" y="374992"/>
                  </a:lnTo>
                  <a:lnTo>
                    <a:pt x="157202" y="337117"/>
                  </a:lnTo>
                  <a:lnTo>
                    <a:pt x="185223" y="300770"/>
                  </a:lnTo>
                  <a:lnTo>
                    <a:pt x="215222" y="266041"/>
                  </a:lnTo>
                  <a:lnTo>
                    <a:pt x="247128" y="233016"/>
                  </a:lnTo>
                  <a:lnTo>
                    <a:pt x="280869" y="201786"/>
                  </a:lnTo>
                  <a:lnTo>
                    <a:pt x="316373" y="172437"/>
                  </a:lnTo>
                  <a:lnTo>
                    <a:pt x="353570" y="145059"/>
                  </a:lnTo>
                  <a:lnTo>
                    <a:pt x="392388" y="119739"/>
                  </a:lnTo>
                  <a:lnTo>
                    <a:pt x="432754" y="96567"/>
                  </a:lnTo>
                  <a:lnTo>
                    <a:pt x="474598" y="75630"/>
                  </a:lnTo>
                  <a:lnTo>
                    <a:pt x="517849" y="57016"/>
                  </a:lnTo>
                  <a:lnTo>
                    <a:pt x="562433" y="40815"/>
                  </a:lnTo>
                  <a:lnTo>
                    <a:pt x="608281" y="27114"/>
                  </a:lnTo>
                  <a:lnTo>
                    <a:pt x="655320" y="16002"/>
                  </a:lnTo>
                  <a:lnTo>
                    <a:pt x="736854" y="3810"/>
                  </a:lnTo>
                  <a:lnTo>
                    <a:pt x="81915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85" y="2936747"/>
              <a:ext cx="9875519" cy="46344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151" y="2891027"/>
              <a:ext cx="9964420" cy="4724400"/>
            </a:xfrm>
            <a:custGeom>
              <a:avLst/>
              <a:gdLst/>
              <a:ahLst/>
              <a:cxnLst/>
              <a:rect l="l" t="t" r="r" b="b"/>
              <a:pathLst>
                <a:path w="9964420" h="4724400">
                  <a:moveTo>
                    <a:pt x="819150" y="0"/>
                  </a:moveTo>
                  <a:lnTo>
                    <a:pt x="9963912" y="0"/>
                  </a:lnTo>
                  <a:lnTo>
                    <a:pt x="9963912" y="3905250"/>
                  </a:lnTo>
                  <a:lnTo>
                    <a:pt x="9962471" y="3953328"/>
                  </a:lnTo>
                  <a:lnTo>
                    <a:pt x="9958304" y="4000677"/>
                  </a:lnTo>
                  <a:lnTo>
                    <a:pt x="9951488" y="4047220"/>
                  </a:lnTo>
                  <a:lnTo>
                    <a:pt x="9942099" y="4092882"/>
                  </a:lnTo>
                  <a:lnTo>
                    <a:pt x="9930214" y="4137584"/>
                  </a:lnTo>
                  <a:lnTo>
                    <a:pt x="9915911" y="4181250"/>
                  </a:lnTo>
                  <a:lnTo>
                    <a:pt x="9899265" y="4223803"/>
                  </a:lnTo>
                  <a:lnTo>
                    <a:pt x="9880354" y="4265167"/>
                  </a:lnTo>
                  <a:lnTo>
                    <a:pt x="9859254" y="4305264"/>
                  </a:lnTo>
                  <a:lnTo>
                    <a:pt x="9836043" y="4344019"/>
                  </a:lnTo>
                  <a:lnTo>
                    <a:pt x="9810797" y="4381353"/>
                  </a:lnTo>
                  <a:lnTo>
                    <a:pt x="9783593" y="4417191"/>
                  </a:lnTo>
                  <a:lnTo>
                    <a:pt x="9754509" y="4451455"/>
                  </a:lnTo>
                  <a:lnTo>
                    <a:pt x="9723620" y="4484069"/>
                  </a:lnTo>
                  <a:lnTo>
                    <a:pt x="9691003" y="4514957"/>
                  </a:lnTo>
                  <a:lnTo>
                    <a:pt x="9656736" y="4544040"/>
                  </a:lnTo>
                  <a:lnTo>
                    <a:pt x="9620896" y="4571243"/>
                  </a:lnTo>
                  <a:lnTo>
                    <a:pt x="9583558" y="4596489"/>
                  </a:lnTo>
                  <a:lnTo>
                    <a:pt x="9544801" y="4619700"/>
                  </a:lnTo>
                  <a:lnTo>
                    <a:pt x="9504700" y="4640801"/>
                  </a:lnTo>
                  <a:lnTo>
                    <a:pt x="9463333" y="4659713"/>
                  </a:lnTo>
                  <a:lnTo>
                    <a:pt x="9420776" y="4676362"/>
                  </a:lnTo>
                  <a:lnTo>
                    <a:pt x="9377107" y="4690669"/>
                  </a:lnTo>
                  <a:lnTo>
                    <a:pt x="9332402" y="4702558"/>
                  </a:lnTo>
                  <a:lnTo>
                    <a:pt x="9286738" y="4711953"/>
                  </a:lnTo>
                  <a:lnTo>
                    <a:pt x="9240192" y="4718776"/>
                  </a:lnTo>
                  <a:lnTo>
                    <a:pt x="9192841" y="4722950"/>
                  </a:lnTo>
                  <a:lnTo>
                    <a:pt x="9144762" y="4724400"/>
                  </a:lnTo>
                  <a:lnTo>
                    <a:pt x="0" y="4724400"/>
                  </a:lnTo>
                  <a:lnTo>
                    <a:pt x="0" y="818388"/>
                  </a:lnTo>
                  <a:lnTo>
                    <a:pt x="1538" y="770084"/>
                  </a:lnTo>
                  <a:lnTo>
                    <a:pt x="5841" y="722426"/>
                  </a:lnTo>
                  <a:lnTo>
                    <a:pt x="12838" y="675502"/>
                  </a:lnTo>
                  <a:lnTo>
                    <a:pt x="22457" y="629399"/>
                  </a:lnTo>
                  <a:lnTo>
                    <a:pt x="34627" y="584207"/>
                  </a:lnTo>
                  <a:lnTo>
                    <a:pt x="49276" y="540013"/>
                  </a:lnTo>
                  <a:lnTo>
                    <a:pt x="66332" y="496907"/>
                  </a:lnTo>
                  <a:lnTo>
                    <a:pt x="85724" y="454976"/>
                  </a:lnTo>
                  <a:lnTo>
                    <a:pt x="107381" y="414308"/>
                  </a:lnTo>
                  <a:lnTo>
                    <a:pt x="131231" y="374992"/>
                  </a:lnTo>
                  <a:lnTo>
                    <a:pt x="157202" y="337117"/>
                  </a:lnTo>
                  <a:lnTo>
                    <a:pt x="185223" y="300770"/>
                  </a:lnTo>
                  <a:lnTo>
                    <a:pt x="215222" y="266041"/>
                  </a:lnTo>
                  <a:lnTo>
                    <a:pt x="247128" y="233016"/>
                  </a:lnTo>
                  <a:lnTo>
                    <a:pt x="280869" y="201786"/>
                  </a:lnTo>
                  <a:lnTo>
                    <a:pt x="316373" y="172437"/>
                  </a:lnTo>
                  <a:lnTo>
                    <a:pt x="353570" y="145059"/>
                  </a:lnTo>
                  <a:lnTo>
                    <a:pt x="392388" y="119739"/>
                  </a:lnTo>
                  <a:lnTo>
                    <a:pt x="432754" y="96567"/>
                  </a:lnTo>
                  <a:lnTo>
                    <a:pt x="474598" y="75630"/>
                  </a:lnTo>
                  <a:lnTo>
                    <a:pt x="517849" y="57016"/>
                  </a:lnTo>
                  <a:lnTo>
                    <a:pt x="562433" y="40815"/>
                  </a:lnTo>
                  <a:lnTo>
                    <a:pt x="608281" y="27114"/>
                  </a:lnTo>
                  <a:lnTo>
                    <a:pt x="655320" y="16002"/>
                  </a:lnTo>
                  <a:lnTo>
                    <a:pt x="736854" y="3810"/>
                  </a:lnTo>
                  <a:lnTo>
                    <a:pt x="81915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4" y="1370711"/>
            <a:ext cx="9853295" cy="5338445"/>
            <a:chOff x="184404" y="1370711"/>
            <a:chExt cx="9853295" cy="5338445"/>
          </a:xfrm>
        </p:grpSpPr>
        <p:sp>
          <p:nvSpPr>
            <p:cNvPr id="3" name="object 3"/>
            <p:cNvSpPr/>
            <p:nvPr/>
          </p:nvSpPr>
          <p:spPr>
            <a:xfrm>
              <a:off x="184404" y="1549907"/>
              <a:ext cx="3503929" cy="4423410"/>
            </a:xfrm>
            <a:custGeom>
              <a:avLst/>
              <a:gdLst/>
              <a:ahLst/>
              <a:cxnLst/>
              <a:rect l="l" t="t" r="r" b="b"/>
              <a:pathLst>
                <a:path w="3503929" h="4423410">
                  <a:moveTo>
                    <a:pt x="3503676" y="4423410"/>
                  </a:moveTo>
                  <a:lnTo>
                    <a:pt x="3503676" y="0"/>
                  </a:lnTo>
                  <a:lnTo>
                    <a:pt x="0" y="0"/>
                  </a:lnTo>
                  <a:lnTo>
                    <a:pt x="0" y="4423410"/>
                  </a:lnTo>
                  <a:lnTo>
                    <a:pt x="3503676" y="4423410"/>
                  </a:lnTo>
                  <a:close/>
                </a:path>
              </a:pathLst>
            </a:custGeom>
            <a:solidFill>
              <a:srgbClr val="E2F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0" y="1471422"/>
              <a:ext cx="6251447" cy="43251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39312" y="1419606"/>
              <a:ext cx="6349365" cy="4425950"/>
            </a:xfrm>
            <a:custGeom>
              <a:avLst/>
              <a:gdLst/>
              <a:ahLst/>
              <a:cxnLst/>
              <a:rect l="l" t="t" r="r" b="b"/>
              <a:pathLst>
                <a:path w="6349365" h="4425950">
                  <a:moveTo>
                    <a:pt x="819150" y="0"/>
                  </a:moveTo>
                  <a:lnTo>
                    <a:pt x="819150" y="3048"/>
                  </a:lnTo>
                  <a:lnTo>
                    <a:pt x="6348984" y="3047"/>
                  </a:lnTo>
                  <a:lnTo>
                    <a:pt x="6348984" y="3656838"/>
                  </a:lnTo>
                  <a:lnTo>
                    <a:pt x="6347346" y="3705394"/>
                  </a:lnTo>
                  <a:lnTo>
                    <a:pt x="6342759" y="3753160"/>
                  </a:lnTo>
                  <a:lnTo>
                    <a:pt x="6335313" y="3800043"/>
                  </a:lnTo>
                  <a:lnTo>
                    <a:pt x="6325097" y="3845954"/>
                  </a:lnTo>
                  <a:lnTo>
                    <a:pt x="6312199" y="3890800"/>
                  </a:lnTo>
                  <a:lnTo>
                    <a:pt x="6296710" y="3934492"/>
                  </a:lnTo>
                  <a:lnTo>
                    <a:pt x="6278718" y="3976937"/>
                  </a:lnTo>
                  <a:lnTo>
                    <a:pt x="6258313" y="4018046"/>
                  </a:lnTo>
                  <a:lnTo>
                    <a:pt x="6235584" y="4057727"/>
                  </a:lnTo>
                  <a:lnTo>
                    <a:pt x="6210620" y="4095889"/>
                  </a:lnTo>
                  <a:lnTo>
                    <a:pt x="6183510" y="4132442"/>
                  </a:lnTo>
                  <a:lnTo>
                    <a:pt x="6154345" y="4167293"/>
                  </a:lnTo>
                  <a:lnTo>
                    <a:pt x="6123212" y="4200353"/>
                  </a:lnTo>
                  <a:lnTo>
                    <a:pt x="6090202" y="4231530"/>
                  </a:lnTo>
                  <a:lnTo>
                    <a:pt x="6055404" y="4260734"/>
                  </a:lnTo>
                  <a:lnTo>
                    <a:pt x="6018907" y="4287873"/>
                  </a:lnTo>
                  <a:lnTo>
                    <a:pt x="5980800" y="4312856"/>
                  </a:lnTo>
                  <a:lnTo>
                    <a:pt x="5941172" y="4335593"/>
                  </a:lnTo>
                  <a:lnTo>
                    <a:pt x="5900113" y="4355992"/>
                  </a:lnTo>
                  <a:lnTo>
                    <a:pt x="5857712" y="4373963"/>
                  </a:lnTo>
                  <a:lnTo>
                    <a:pt x="5814059" y="4389414"/>
                  </a:lnTo>
                  <a:lnTo>
                    <a:pt x="5769242" y="4402255"/>
                  </a:lnTo>
                  <a:lnTo>
                    <a:pt x="5723351" y="4412395"/>
                  </a:lnTo>
                  <a:lnTo>
                    <a:pt x="5676475" y="4419742"/>
                  </a:lnTo>
                  <a:lnTo>
                    <a:pt x="5628703" y="4424206"/>
                  </a:lnTo>
                  <a:lnTo>
                    <a:pt x="5580126" y="4425696"/>
                  </a:lnTo>
                  <a:lnTo>
                    <a:pt x="0" y="4425696"/>
                  </a:lnTo>
                  <a:lnTo>
                    <a:pt x="0" y="771144"/>
                  </a:lnTo>
                  <a:lnTo>
                    <a:pt x="1759" y="721642"/>
                  </a:lnTo>
                  <a:lnTo>
                    <a:pt x="6585" y="672896"/>
                  </a:lnTo>
                  <a:lnTo>
                    <a:pt x="14391" y="625013"/>
                  </a:lnTo>
                  <a:lnTo>
                    <a:pt x="25093" y="578095"/>
                  </a:lnTo>
                  <a:lnTo>
                    <a:pt x="38604" y="532249"/>
                  </a:lnTo>
                  <a:lnTo>
                    <a:pt x="54838" y="487578"/>
                  </a:lnTo>
                  <a:lnTo>
                    <a:pt x="73709" y="444188"/>
                  </a:lnTo>
                  <a:lnTo>
                    <a:pt x="95133" y="402183"/>
                  </a:lnTo>
                  <a:lnTo>
                    <a:pt x="119022" y="361669"/>
                  </a:lnTo>
                  <a:lnTo>
                    <a:pt x="145291" y="322750"/>
                  </a:lnTo>
                  <a:lnTo>
                    <a:pt x="173855" y="285530"/>
                  </a:lnTo>
                  <a:lnTo>
                    <a:pt x="204627" y="250116"/>
                  </a:lnTo>
                  <a:lnTo>
                    <a:pt x="237521" y="216611"/>
                  </a:lnTo>
                  <a:lnTo>
                    <a:pt x="272453" y="185120"/>
                  </a:lnTo>
                  <a:lnTo>
                    <a:pt x="309335" y="155748"/>
                  </a:lnTo>
                  <a:lnTo>
                    <a:pt x="348083" y="128601"/>
                  </a:lnTo>
                  <a:lnTo>
                    <a:pt x="388610" y="103782"/>
                  </a:lnTo>
                  <a:lnTo>
                    <a:pt x="430831" y="81397"/>
                  </a:lnTo>
                  <a:lnTo>
                    <a:pt x="474659" y="61550"/>
                  </a:lnTo>
                  <a:lnTo>
                    <a:pt x="520010" y="44346"/>
                  </a:lnTo>
                  <a:lnTo>
                    <a:pt x="566796" y="29890"/>
                  </a:lnTo>
                  <a:lnTo>
                    <a:pt x="614934" y="18288"/>
                  </a:lnTo>
                  <a:lnTo>
                    <a:pt x="691134" y="6858"/>
                  </a:lnTo>
                  <a:lnTo>
                    <a:pt x="81915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0" y="1471422"/>
              <a:ext cx="6251447" cy="43251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39312" y="1419606"/>
              <a:ext cx="6349365" cy="4425950"/>
            </a:xfrm>
            <a:custGeom>
              <a:avLst/>
              <a:gdLst/>
              <a:ahLst/>
              <a:cxnLst/>
              <a:rect l="l" t="t" r="r" b="b"/>
              <a:pathLst>
                <a:path w="6349365" h="4425950">
                  <a:moveTo>
                    <a:pt x="819150" y="0"/>
                  </a:moveTo>
                  <a:lnTo>
                    <a:pt x="819150" y="3048"/>
                  </a:lnTo>
                  <a:lnTo>
                    <a:pt x="6348984" y="3047"/>
                  </a:lnTo>
                  <a:lnTo>
                    <a:pt x="6348984" y="3656838"/>
                  </a:lnTo>
                  <a:lnTo>
                    <a:pt x="6347346" y="3705394"/>
                  </a:lnTo>
                  <a:lnTo>
                    <a:pt x="6342759" y="3753160"/>
                  </a:lnTo>
                  <a:lnTo>
                    <a:pt x="6335313" y="3800043"/>
                  </a:lnTo>
                  <a:lnTo>
                    <a:pt x="6325097" y="3845954"/>
                  </a:lnTo>
                  <a:lnTo>
                    <a:pt x="6312199" y="3890800"/>
                  </a:lnTo>
                  <a:lnTo>
                    <a:pt x="6296710" y="3934492"/>
                  </a:lnTo>
                  <a:lnTo>
                    <a:pt x="6278718" y="3976937"/>
                  </a:lnTo>
                  <a:lnTo>
                    <a:pt x="6258313" y="4018046"/>
                  </a:lnTo>
                  <a:lnTo>
                    <a:pt x="6235584" y="4057727"/>
                  </a:lnTo>
                  <a:lnTo>
                    <a:pt x="6210620" y="4095889"/>
                  </a:lnTo>
                  <a:lnTo>
                    <a:pt x="6183510" y="4132442"/>
                  </a:lnTo>
                  <a:lnTo>
                    <a:pt x="6154345" y="4167293"/>
                  </a:lnTo>
                  <a:lnTo>
                    <a:pt x="6123212" y="4200353"/>
                  </a:lnTo>
                  <a:lnTo>
                    <a:pt x="6090202" y="4231530"/>
                  </a:lnTo>
                  <a:lnTo>
                    <a:pt x="6055404" y="4260734"/>
                  </a:lnTo>
                  <a:lnTo>
                    <a:pt x="6018907" y="4287873"/>
                  </a:lnTo>
                  <a:lnTo>
                    <a:pt x="5980800" y="4312856"/>
                  </a:lnTo>
                  <a:lnTo>
                    <a:pt x="5941172" y="4335593"/>
                  </a:lnTo>
                  <a:lnTo>
                    <a:pt x="5900113" y="4355992"/>
                  </a:lnTo>
                  <a:lnTo>
                    <a:pt x="5857712" y="4373963"/>
                  </a:lnTo>
                  <a:lnTo>
                    <a:pt x="5814059" y="4389414"/>
                  </a:lnTo>
                  <a:lnTo>
                    <a:pt x="5769242" y="4402255"/>
                  </a:lnTo>
                  <a:lnTo>
                    <a:pt x="5723351" y="4412395"/>
                  </a:lnTo>
                  <a:lnTo>
                    <a:pt x="5676475" y="4419742"/>
                  </a:lnTo>
                  <a:lnTo>
                    <a:pt x="5628703" y="4424206"/>
                  </a:lnTo>
                  <a:lnTo>
                    <a:pt x="5580126" y="4425696"/>
                  </a:lnTo>
                  <a:lnTo>
                    <a:pt x="0" y="4425696"/>
                  </a:lnTo>
                  <a:lnTo>
                    <a:pt x="0" y="771144"/>
                  </a:lnTo>
                  <a:lnTo>
                    <a:pt x="1759" y="721642"/>
                  </a:lnTo>
                  <a:lnTo>
                    <a:pt x="6585" y="672896"/>
                  </a:lnTo>
                  <a:lnTo>
                    <a:pt x="14391" y="625013"/>
                  </a:lnTo>
                  <a:lnTo>
                    <a:pt x="25093" y="578095"/>
                  </a:lnTo>
                  <a:lnTo>
                    <a:pt x="38604" y="532249"/>
                  </a:lnTo>
                  <a:lnTo>
                    <a:pt x="54838" y="487578"/>
                  </a:lnTo>
                  <a:lnTo>
                    <a:pt x="73709" y="444188"/>
                  </a:lnTo>
                  <a:lnTo>
                    <a:pt x="95133" y="402183"/>
                  </a:lnTo>
                  <a:lnTo>
                    <a:pt x="119022" y="361669"/>
                  </a:lnTo>
                  <a:lnTo>
                    <a:pt x="145291" y="322750"/>
                  </a:lnTo>
                  <a:lnTo>
                    <a:pt x="173855" y="285530"/>
                  </a:lnTo>
                  <a:lnTo>
                    <a:pt x="204627" y="250116"/>
                  </a:lnTo>
                  <a:lnTo>
                    <a:pt x="237521" y="216611"/>
                  </a:lnTo>
                  <a:lnTo>
                    <a:pt x="272453" y="185120"/>
                  </a:lnTo>
                  <a:lnTo>
                    <a:pt x="309335" y="155748"/>
                  </a:lnTo>
                  <a:lnTo>
                    <a:pt x="348083" y="128601"/>
                  </a:lnTo>
                  <a:lnTo>
                    <a:pt x="388610" y="103782"/>
                  </a:lnTo>
                  <a:lnTo>
                    <a:pt x="430831" y="81397"/>
                  </a:lnTo>
                  <a:lnTo>
                    <a:pt x="474659" y="61550"/>
                  </a:lnTo>
                  <a:lnTo>
                    <a:pt x="520010" y="44346"/>
                  </a:lnTo>
                  <a:lnTo>
                    <a:pt x="566796" y="29890"/>
                  </a:lnTo>
                  <a:lnTo>
                    <a:pt x="614934" y="18288"/>
                  </a:lnTo>
                  <a:lnTo>
                    <a:pt x="691134" y="6858"/>
                  </a:lnTo>
                  <a:lnTo>
                    <a:pt x="819150" y="0"/>
                  </a:lnTo>
                  <a:close/>
                </a:path>
              </a:pathLst>
            </a:custGeom>
            <a:ln w="97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404" y="5961888"/>
              <a:ext cx="9690735" cy="746760"/>
            </a:xfrm>
            <a:custGeom>
              <a:avLst/>
              <a:gdLst/>
              <a:ahLst/>
              <a:cxnLst/>
              <a:rect l="l" t="t" r="r" b="b"/>
              <a:pathLst>
                <a:path w="9690735" h="746759">
                  <a:moveTo>
                    <a:pt x="9690354" y="746760"/>
                  </a:moveTo>
                  <a:lnTo>
                    <a:pt x="9690354" y="0"/>
                  </a:lnTo>
                  <a:lnTo>
                    <a:pt x="0" y="0"/>
                  </a:lnTo>
                  <a:lnTo>
                    <a:pt x="0" y="746760"/>
                  </a:lnTo>
                  <a:lnTo>
                    <a:pt x="9690354" y="746760"/>
                  </a:lnTo>
                  <a:close/>
                </a:path>
              </a:pathLst>
            </a:custGeom>
            <a:solidFill>
              <a:srgbClr val="E2F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2288" y="1426724"/>
            <a:ext cx="9500870" cy="497967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600" b="1" spc="5" dirty="0">
                <a:solidFill>
                  <a:srgbClr val="3F3F3F"/>
                </a:solidFill>
                <a:latin typeface="Calibri"/>
                <a:cs typeface="Calibri"/>
              </a:rPr>
              <a:t>Advantages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4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High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energy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3F3F3F"/>
                </a:solidFill>
                <a:latin typeface="Calibri"/>
                <a:cs typeface="Calibri"/>
              </a:rPr>
              <a:t>density.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5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Long</a:t>
            </a:r>
            <a:r>
              <a:rPr sz="26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lifespan.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4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Low</a:t>
            </a:r>
            <a:r>
              <a:rPr sz="26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cost.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4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Long</a:t>
            </a:r>
            <a:r>
              <a:rPr sz="26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cycle</a:t>
            </a:r>
            <a:r>
              <a:rPr sz="2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F3F3F"/>
                </a:solidFill>
                <a:latin typeface="Calibri"/>
                <a:cs typeface="Calibri"/>
              </a:rPr>
              <a:t>life.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5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High</a:t>
            </a:r>
            <a:r>
              <a:rPr sz="26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3F3F3F"/>
                </a:solidFill>
                <a:latin typeface="Calibri"/>
                <a:cs typeface="Calibri"/>
              </a:rPr>
              <a:t>safety.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4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Low</a:t>
            </a:r>
            <a:r>
              <a:rPr sz="2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maintenance.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14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Low</a:t>
            </a:r>
            <a:r>
              <a:rPr sz="26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3F3F3F"/>
                </a:solidFill>
                <a:latin typeface="Calibri"/>
                <a:cs typeface="Calibri"/>
              </a:rPr>
              <a:t>toxicity.</a:t>
            </a:r>
            <a:endParaRPr sz="26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1745"/>
              </a:spcBef>
              <a:buClr>
                <a:srgbClr val="3394BA"/>
              </a:buClr>
              <a:buAutoNum type="arabicPeriod"/>
              <a:tabLst>
                <a:tab pos="514984" algn="l"/>
                <a:tab pos="515620" algn="l"/>
              </a:tabLst>
            </a:pP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LFP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batteries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can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deliver</a:t>
            </a:r>
            <a:r>
              <a:rPr sz="2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F3F3F"/>
                </a:solidFill>
                <a:latin typeface="Calibri"/>
                <a:cs typeface="Calibri"/>
              </a:rPr>
              <a:t>constant voltage at </a:t>
            </a:r>
            <a:r>
              <a:rPr sz="2600" spc="1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higher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charge</a:t>
            </a:r>
            <a:r>
              <a:rPr sz="2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F3F3F"/>
                </a:solidFill>
                <a:latin typeface="Calibri"/>
                <a:cs typeface="Calibri"/>
              </a:rPr>
              <a:t>cycle.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1844" y="356872"/>
            <a:ext cx="82486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5" dirty="0">
                <a:solidFill>
                  <a:srgbClr val="252525"/>
                </a:solidFill>
                <a:latin typeface="Century Gothic"/>
                <a:cs typeface="Century Gothic"/>
              </a:rPr>
              <a:t>I.</a:t>
            </a:r>
            <a:r>
              <a:rPr sz="2500" spc="-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5" dirty="0">
                <a:solidFill>
                  <a:srgbClr val="252525"/>
                </a:solidFill>
                <a:latin typeface="Century Gothic"/>
                <a:cs typeface="Century Gothic"/>
              </a:rPr>
              <a:t>Application</a:t>
            </a:r>
            <a:r>
              <a:rPr sz="2500" spc="-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in</a:t>
            </a:r>
            <a:r>
              <a:rPr sz="2500" spc="-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Lithium</a:t>
            </a:r>
            <a:r>
              <a:rPr sz="2500" spc="-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Iron</a:t>
            </a:r>
            <a:r>
              <a:rPr sz="2500" spc="-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Phosphate</a:t>
            </a:r>
            <a:r>
              <a:rPr sz="25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10" dirty="0">
                <a:solidFill>
                  <a:srgbClr val="252525"/>
                </a:solidFill>
                <a:latin typeface="Century Gothic"/>
                <a:cs typeface="Century Gothic"/>
              </a:rPr>
              <a:t>(LFP)</a:t>
            </a:r>
            <a:r>
              <a:rPr sz="2500" spc="-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2500" spc="5" dirty="0">
                <a:solidFill>
                  <a:srgbClr val="252525"/>
                </a:solidFill>
                <a:latin typeface="Century Gothic"/>
                <a:cs typeface="Century Gothic"/>
              </a:rPr>
              <a:t>Batteries</a:t>
            </a:r>
            <a:endParaRPr sz="2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899</Words>
  <Application>Microsoft Office PowerPoint</Application>
  <PresentationFormat>Custom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Times New Roman</vt:lpstr>
      <vt:lpstr>Wingdings 3</vt:lpstr>
      <vt:lpstr>Office Theme</vt:lpstr>
      <vt:lpstr>PowerPoint Presentation</vt:lpstr>
      <vt:lpstr>What are phosphorus and phosphate rock?</vt:lpstr>
      <vt:lpstr>Phosphate Resource Forms</vt:lpstr>
      <vt:lpstr>Global Phosphate Resource</vt:lpstr>
      <vt:lpstr>Phosphate Production and Reserve</vt:lpstr>
      <vt:lpstr>Phosphate Future Demand</vt:lpstr>
      <vt:lpstr>PowerPoint Presentation</vt:lpstr>
      <vt:lpstr>I. Application in Lithium Iron Phosphate (LFP) Batteries</vt:lpstr>
      <vt:lpstr>I. Application in Lithium Iron Phosphate (LFP) Batteries</vt:lpstr>
      <vt:lpstr>I. Application in Lithium Iron Phosphate (LFP) Batteries</vt:lpstr>
      <vt:lpstr>Use of LFP Batteries</vt:lpstr>
      <vt:lpstr>Use of LFP Batteries</vt:lpstr>
      <vt:lpstr>II. Application in Solar Panels</vt:lpstr>
      <vt:lpstr>Role of Phosphorus in Solar Panels</vt:lpstr>
      <vt:lpstr>Role of Phosphorus in Solar Panels</vt:lpstr>
      <vt:lpstr>III. Phosphorus in Hydrogen Production</vt:lpstr>
      <vt:lpstr>III. Phosphorus in Hydrogen Production</vt:lpstr>
      <vt:lpstr>Phosphorus in Hydrogen Production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phosphate in clean energy [Read-Only]</dc:title>
  <dc:creator>user</dc:creator>
  <cp:lastModifiedBy>KHalil  M.KH.KHader</cp:lastModifiedBy>
  <cp:revision>2</cp:revision>
  <dcterms:created xsi:type="dcterms:W3CDTF">2025-07-05T17:40:06Z</dcterms:created>
  <dcterms:modified xsi:type="dcterms:W3CDTF">2025-07-05T17:56:51Z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2025-07-05T00:00:00Z</vt:filetime>
  </property>
</Properties>
</file>